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1" r:id="rId5"/>
    <p:sldId id="265" r:id="rId6"/>
    <p:sldId id="267" r:id="rId7"/>
    <p:sldId id="269" r:id="rId8"/>
    <p:sldId id="271" r:id="rId9"/>
    <p:sldId id="272" r:id="rId10"/>
    <p:sldId id="273" r:id="rId11"/>
    <p:sldId id="275" r:id="rId12"/>
    <p:sldId id="276" r:id="rId1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726" y="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ED8D7-EF0C-415A-9CDA-33C02A7FA1D1}" type="datetimeFigureOut">
              <a:rPr lang="en-US" smtClean="0"/>
              <a:pPr/>
              <a:t>12/2/2022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EAB87-91F1-4F2D-814B-FD9186223690}" type="slidenum">
              <a:rPr lang="en-US" smtClean="0"/>
              <a:pPr/>
              <a:t>‹#›</a:t>
            </a:fld>
            <a:endParaRPr lang="en-US"/>
          </a:p>
        </p:txBody>
      </p:sp>
    </p:spTree>
    <p:extLst>
      <p:ext uri="{BB962C8B-B14F-4D97-AF65-F5344CB8AC3E}">
        <p14:creationId xmlns:p14="http://schemas.microsoft.com/office/powerpoint/2010/main" val="1343590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CEAB87-91F1-4F2D-814B-FD9186223690}" type="slidenum">
              <a:rPr lang="en-US" smtClean="0"/>
              <a:pPr/>
              <a:t>1</a:t>
            </a:fld>
            <a:endParaRPr lang="en-US"/>
          </a:p>
        </p:txBody>
      </p:sp>
    </p:spTree>
    <p:extLst>
      <p:ext uri="{BB962C8B-B14F-4D97-AF65-F5344CB8AC3E}">
        <p14:creationId xmlns:p14="http://schemas.microsoft.com/office/powerpoint/2010/main" val="863777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8BB65-795C-4921-8C15-DFA0F037158C}" type="datetimeFigureOut">
              <a:rPr lang="en-US" smtClean="0"/>
              <a:pPr/>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A8BB65-795C-4921-8C15-DFA0F037158C}" type="datetimeFigureOut">
              <a:rPr lang="en-US" smtClean="0"/>
              <a:pPr/>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A8BB65-795C-4921-8C15-DFA0F037158C}" type="datetimeFigureOut">
              <a:rPr lang="en-US" smtClean="0"/>
              <a:pPr/>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8BB65-795C-4921-8C15-DFA0F037158C}" type="datetimeFigureOut">
              <a:rPr lang="en-US" smtClean="0"/>
              <a:pPr/>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A8BB65-795C-4921-8C15-DFA0F037158C}" type="datetimeFigureOut">
              <a:rPr lang="en-US" smtClean="0"/>
              <a:pPr/>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C4EFC-8B14-4B29-98C8-A652CD5A4F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2A8BB65-795C-4921-8C15-DFA0F037158C}" type="datetimeFigureOut">
              <a:rPr lang="en-US" smtClean="0"/>
              <a:pPr/>
              <a:t>12/2/2022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4C4EFC-8B14-4B29-98C8-A652CD5A4F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851670"/>
            <a:ext cx="8572560" cy="1253736"/>
          </a:xfrm>
          <a:solidFill>
            <a:schemeClr val="accent2">
              <a:lumMod val="20000"/>
              <a:lumOff val="80000"/>
            </a:schemeClr>
          </a:solidFill>
          <a:ln>
            <a:solidFill>
              <a:srgbClr val="C00000"/>
            </a:solidFill>
          </a:ln>
        </p:spPr>
        <p:style>
          <a:lnRef idx="0">
            <a:schemeClr val="accent4"/>
          </a:lnRef>
          <a:fillRef idx="3">
            <a:schemeClr val="accent4"/>
          </a:fillRef>
          <a:effectRef idx="3">
            <a:schemeClr val="accent4"/>
          </a:effectRef>
          <a:fontRef idx="minor">
            <a:schemeClr val="lt1"/>
          </a:fontRef>
        </p:style>
        <p:txBody>
          <a:bodyPr>
            <a:noAutofit/>
          </a:bodyPr>
          <a:lstStyle/>
          <a:p>
            <a:r>
              <a:rPr lang="en-US" sz="4800" b="1" dirty="0" smtClean="0">
                <a:solidFill>
                  <a:srgbClr val="C00000"/>
                </a:solidFill>
                <a:latin typeface="Bookman Old Style" pitchFamily="18" charset="0"/>
              </a:rPr>
              <a:t>Kingdom </a:t>
            </a:r>
            <a:r>
              <a:rPr lang="en-US" sz="4800" b="1" dirty="0" err="1" smtClean="0">
                <a:solidFill>
                  <a:srgbClr val="C00000"/>
                </a:solidFill>
                <a:latin typeface="Bookman Old Style" pitchFamily="18" charset="0"/>
              </a:rPr>
              <a:t>Animalia</a:t>
            </a:r>
            <a:endParaRPr lang="en-US" sz="4800" b="1" dirty="0">
              <a:solidFill>
                <a:srgbClr val="C00000"/>
              </a:solidFill>
              <a:latin typeface="Bookman Old Style" pitchFamily="18" charset="0"/>
            </a:endParaRPr>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8"/>
            <a:ext cx="8715436" cy="47863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chemeClr val="tx2"/>
                </a:solidFill>
                <a:latin typeface="Bookman Old Style" pitchFamily="18" charset="0"/>
              </a:rPr>
              <a:t>The food is digested in the stomach and gastric pouch.</a:t>
            </a:r>
          </a:p>
          <a:p>
            <a:pPr algn="just">
              <a:buFont typeface="Arial" pitchFamily="34" charset="0"/>
              <a:buChar char="•"/>
            </a:pPr>
            <a:r>
              <a:rPr lang="en-US" sz="1600" b="1" dirty="0" smtClean="0">
                <a:solidFill>
                  <a:schemeClr val="tx2"/>
                </a:solidFill>
                <a:latin typeface="Bookman Old Style" pitchFamily="18" charset="0"/>
              </a:rPr>
              <a:t> Exchange of gases and removal of nitrogenous waste material is carried out by general body surfaces. </a:t>
            </a:r>
          </a:p>
          <a:p>
            <a:pPr algn="just">
              <a:buFont typeface="Arial" pitchFamily="34" charset="0"/>
              <a:buChar char="•"/>
            </a:pPr>
            <a:r>
              <a:rPr lang="en-US" sz="1600" b="1" dirty="0" smtClean="0">
                <a:solidFill>
                  <a:schemeClr val="tx2"/>
                </a:solidFill>
                <a:latin typeface="Bookman Old Style" pitchFamily="18" charset="0"/>
              </a:rPr>
              <a:t>  Some kinds of sense organs are present in the jelly fish. </a:t>
            </a:r>
          </a:p>
          <a:p>
            <a:pPr algn="just">
              <a:buFont typeface="Arial" pitchFamily="34" charset="0"/>
              <a:buChar char="•"/>
            </a:pPr>
            <a:endParaRPr lang="en-US" sz="1600" b="1" dirty="0" smtClean="0">
              <a:solidFill>
                <a:schemeClr val="tx2"/>
              </a:solidFill>
              <a:latin typeface="Bookman Old Style" pitchFamily="18" charset="0"/>
            </a:endParaRPr>
          </a:p>
          <a:p>
            <a:pPr algn="just">
              <a:buFont typeface="Arial" pitchFamily="34" charset="0"/>
              <a:buChar char="•"/>
            </a:pPr>
            <a:r>
              <a:rPr lang="en-US" sz="1600" b="1" dirty="0" smtClean="0">
                <a:solidFill>
                  <a:srgbClr val="C00000"/>
                </a:solidFill>
                <a:latin typeface="Bookman Old Style" pitchFamily="18" charset="0"/>
              </a:rPr>
              <a:t>Class </a:t>
            </a:r>
            <a:r>
              <a:rPr lang="en-US" sz="1600" b="1" dirty="0" err="1" smtClean="0">
                <a:solidFill>
                  <a:srgbClr val="C00000"/>
                </a:solidFill>
                <a:latin typeface="Bookman Old Style" pitchFamily="18" charset="0"/>
              </a:rPr>
              <a:t>Anthozoa</a:t>
            </a:r>
            <a:r>
              <a:rPr lang="en-US" sz="1600" b="1" dirty="0" smtClean="0">
                <a:solidFill>
                  <a:srgbClr val="C00000"/>
                </a:solidFill>
                <a:latin typeface="Bookman Old Style" pitchFamily="18" charset="0"/>
              </a:rPr>
              <a:t>: </a:t>
            </a:r>
            <a:r>
              <a:rPr lang="en-US" sz="1600" b="1" dirty="0" smtClean="0">
                <a:solidFill>
                  <a:schemeClr val="tx2"/>
                </a:solidFill>
                <a:latin typeface="Bookman Old Style" pitchFamily="18" charset="0"/>
              </a:rPr>
              <a:t>This is the largest class of phylum </a:t>
            </a:r>
            <a:r>
              <a:rPr lang="en-US" sz="1600" b="1" dirty="0" err="1" smtClean="0">
                <a:solidFill>
                  <a:schemeClr val="tx2"/>
                </a:solidFill>
                <a:latin typeface="Bookman Old Style" pitchFamily="18" charset="0"/>
              </a:rPr>
              <a:t>cnidaria</a:t>
            </a:r>
            <a:r>
              <a:rPr lang="en-US" sz="1600" b="1" dirty="0" smtClean="0">
                <a:solidFill>
                  <a:schemeClr val="tx2"/>
                </a:solidFill>
                <a:latin typeface="Bookman Old Style" pitchFamily="18" charset="0"/>
              </a:rPr>
              <a:t>. They are found attached to the substratum. They may be solitary of colonial, but most of them are colonial. All types of corals are included in this class. Medusa stage in these animals is reduced. In Corals the ectoderm secretes the exoskeleton of calcium carbonate. E.g.</a:t>
            </a:r>
          </a:p>
          <a:p>
            <a:pPr algn="just">
              <a:buFont typeface="Arial" pitchFamily="34" charset="0"/>
              <a:buChar char="•"/>
            </a:pPr>
            <a:r>
              <a:rPr lang="en-US" sz="1600" b="1" dirty="0" err="1" smtClean="0">
                <a:solidFill>
                  <a:srgbClr val="C00000"/>
                </a:solidFill>
                <a:latin typeface="Bookman Old Style" pitchFamily="18" charset="0"/>
              </a:rPr>
              <a:t>Meandrina</a:t>
            </a:r>
            <a:r>
              <a:rPr lang="en-US" sz="1600" b="1" dirty="0" smtClean="0">
                <a:solidFill>
                  <a:srgbClr val="C00000"/>
                </a:solidFill>
                <a:latin typeface="Bookman Old Style" pitchFamily="18" charset="0"/>
              </a:rPr>
              <a:t>: </a:t>
            </a:r>
          </a:p>
          <a:p>
            <a:pPr lvl="1" algn="just">
              <a:buFont typeface="Arial" pitchFamily="34" charset="0"/>
              <a:buChar char="•"/>
            </a:pPr>
            <a:r>
              <a:rPr lang="en-US" sz="1600" b="1" dirty="0" smtClean="0">
                <a:solidFill>
                  <a:schemeClr val="tx2"/>
                </a:solidFill>
                <a:latin typeface="Bookman Old Style" pitchFamily="18" charset="0"/>
              </a:rPr>
              <a:t> It is also called brain coral. </a:t>
            </a:r>
          </a:p>
          <a:p>
            <a:pPr lvl="1" algn="just">
              <a:buFont typeface="Arial" pitchFamily="34" charset="0"/>
              <a:buChar char="•"/>
            </a:pPr>
            <a:r>
              <a:rPr lang="en-US" sz="1600" b="1" dirty="0" smtClean="0">
                <a:solidFill>
                  <a:schemeClr val="tx2"/>
                </a:solidFill>
                <a:latin typeface="Bookman Old Style" pitchFamily="18" charset="0"/>
              </a:rPr>
              <a:t> Living brain corals are made up of several polyps. These polyps secrete calcium carbonate which results into formation of hard exoskeleton. </a:t>
            </a:r>
          </a:p>
          <a:p>
            <a:pPr lvl="1" algn="just">
              <a:buFont typeface="Arial" pitchFamily="34" charset="0"/>
              <a:buChar char="•"/>
            </a:pPr>
            <a:r>
              <a:rPr lang="en-US" sz="1600" b="1" dirty="0" smtClean="0">
                <a:solidFill>
                  <a:schemeClr val="tx2"/>
                </a:solidFill>
                <a:latin typeface="Bookman Old Style" pitchFamily="18" charset="0"/>
              </a:rPr>
              <a:t> The hard exoskeleton remains as it is even after the death of the animals inside. Such exoskeleton goes on accumulating generation after generation which may result into the formation of gigantic coral reef. </a:t>
            </a:r>
          </a:p>
          <a:p>
            <a:pPr lvl="1" algn="just">
              <a:buFont typeface="Arial" pitchFamily="34" charset="0"/>
              <a:buChar char="•"/>
            </a:pPr>
            <a:r>
              <a:rPr lang="en-US" sz="1600" b="1" dirty="0" smtClean="0">
                <a:solidFill>
                  <a:schemeClr val="tx2"/>
                </a:solidFill>
                <a:latin typeface="Bookman Old Style" pitchFamily="18" charset="0"/>
              </a:rPr>
              <a:t> The surface of such colony is marked by grooves and depressions which look like the surface of human brain.</a:t>
            </a:r>
          </a:p>
          <a:p>
            <a:pPr lvl="1" algn="just">
              <a:buFont typeface="Arial" pitchFamily="34" charset="0"/>
              <a:buChar char="•"/>
            </a:pPr>
            <a:endParaRPr lang="en-US" sz="1600" b="1" dirty="0" smtClean="0">
              <a:solidFill>
                <a:srgbClr val="C00000"/>
              </a:solidFill>
              <a:latin typeface="Bookman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002060"/>
                </a:solidFill>
                <a:latin typeface="Bookman Old Style" pitchFamily="18" charset="0"/>
              </a:rPr>
              <a:t> They are also known as the flat worms.</a:t>
            </a:r>
          </a:p>
          <a:p>
            <a:pPr algn="just">
              <a:buFont typeface="Arial" pitchFamily="34" charset="0"/>
              <a:buChar char="•"/>
            </a:pPr>
            <a:r>
              <a:rPr lang="en-US" sz="1600" b="1" dirty="0" smtClean="0">
                <a:solidFill>
                  <a:srgbClr val="002060"/>
                </a:solidFill>
                <a:latin typeface="Bookman Old Style" pitchFamily="18" charset="0"/>
              </a:rPr>
              <a:t> The body is </a:t>
            </a:r>
            <a:r>
              <a:rPr lang="en-US" sz="1600" b="1" dirty="0" err="1" smtClean="0">
                <a:solidFill>
                  <a:srgbClr val="002060"/>
                </a:solidFill>
                <a:latin typeface="Bookman Old Style" pitchFamily="18" charset="0"/>
              </a:rPr>
              <a:t>dorsoventrally</a:t>
            </a:r>
            <a:r>
              <a:rPr lang="en-US" sz="1600" b="1" dirty="0" smtClean="0">
                <a:solidFill>
                  <a:srgbClr val="002060"/>
                </a:solidFill>
                <a:latin typeface="Bookman Old Style" pitchFamily="18" charset="0"/>
              </a:rPr>
              <a:t> flattened. Shape of the body of animal is varied depending upon adaptations. Some of them are ribbon shaped while some of them are leaf shaped. </a:t>
            </a:r>
          </a:p>
          <a:p>
            <a:pPr algn="just">
              <a:buFont typeface="Arial" pitchFamily="34" charset="0"/>
              <a:buChar char="•"/>
            </a:pPr>
            <a:r>
              <a:rPr lang="en-US" sz="1600" b="1" dirty="0" smtClean="0">
                <a:solidFill>
                  <a:srgbClr val="002060"/>
                </a:solidFill>
                <a:latin typeface="Bookman Old Style" pitchFamily="18" charset="0"/>
              </a:rPr>
              <a:t> They show bilateral symmetry.</a:t>
            </a:r>
          </a:p>
          <a:p>
            <a:pPr algn="just">
              <a:buFont typeface="Arial" pitchFamily="34" charset="0"/>
              <a:buChar char="•"/>
            </a:pPr>
            <a:r>
              <a:rPr lang="en-US" sz="1600" b="1" dirty="0" smtClean="0">
                <a:solidFill>
                  <a:srgbClr val="002060"/>
                </a:solidFill>
                <a:latin typeface="Bookman Old Style" pitchFamily="18" charset="0"/>
              </a:rPr>
              <a:t> Flat worms are the </a:t>
            </a:r>
            <a:r>
              <a:rPr lang="en-US" sz="1600" b="1" dirty="0" err="1" smtClean="0">
                <a:solidFill>
                  <a:srgbClr val="002060"/>
                </a:solidFill>
                <a:latin typeface="Bookman Old Style" pitchFamily="18" charset="0"/>
              </a:rPr>
              <a:t>acoelomate</a:t>
            </a:r>
            <a:r>
              <a:rPr lang="en-US" sz="1600" b="1" dirty="0" smtClean="0">
                <a:solidFill>
                  <a:srgbClr val="002060"/>
                </a:solidFill>
                <a:latin typeface="Bookman Old Style" pitchFamily="18" charset="0"/>
              </a:rPr>
              <a:t> animals.</a:t>
            </a:r>
          </a:p>
          <a:p>
            <a:pPr algn="just">
              <a:buFont typeface="Arial" pitchFamily="34" charset="0"/>
              <a:buChar char="•"/>
            </a:pPr>
            <a:r>
              <a:rPr lang="en-US" sz="1600" b="1" dirty="0" smtClean="0">
                <a:solidFill>
                  <a:srgbClr val="002060"/>
                </a:solidFill>
                <a:latin typeface="Bookman Old Style" pitchFamily="18" charset="0"/>
              </a:rPr>
              <a:t> Body is segmented in some animals. </a:t>
            </a:r>
          </a:p>
          <a:p>
            <a:pPr algn="just">
              <a:buFont typeface="Arial" pitchFamily="34" charset="0"/>
              <a:buChar char="•"/>
            </a:pPr>
            <a:r>
              <a:rPr lang="en-US" sz="1600" b="1" dirty="0" smtClean="0">
                <a:solidFill>
                  <a:srgbClr val="002060"/>
                </a:solidFill>
                <a:latin typeface="Bookman Old Style" pitchFamily="18" charset="0"/>
              </a:rPr>
              <a:t> Digestive system consist of mouth, pharynx and intestine. In tape worm digestive is absent.</a:t>
            </a:r>
          </a:p>
          <a:p>
            <a:pPr algn="just">
              <a:buFont typeface="Arial" pitchFamily="34" charset="0"/>
              <a:buChar char="•"/>
            </a:pPr>
            <a:r>
              <a:rPr lang="en-US" sz="1600" b="1" dirty="0" smtClean="0">
                <a:solidFill>
                  <a:srgbClr val="002060"/>
                </a:solidFill>
                <a:latin typeface="Bookman Old Style" pitchFamily="18" charset="0"/>
              </a:rPr>
              <a:t> Most of the animals belonging to this phylum are </a:t>
            </a:r>
            <a:r>
              <a:rPr lang="en-US" sz="1600" b="1" dirty="0" err="1" smtClean="0">
                <a:solidFill>
                  <a:srgbClr val="002060"/>
                </a:solidFill>
                <a:latin typeface="Bookman Old Style" pitchFamily="18" charset="0"/>
              </a:rPr>
              <a:t>parasatic</a:t>
            </a:r>
            <a:r>
              <a:rPr lang="en-US" sz="1600" b="1" dirty="0" smtClean="0">
                <a:solidFill>
                  <a:srgbClr val="002060"/>
                </a:solidFill>
                <a:latin typeface="Bookman Old Style" pitchFamily="18" charset="0"/>
              </a:rPr>
              <a:t>.</a:t>
            </a:r>
          </a:p>
          <a:p>
            <a:pPr algn="just">
              <a:buFont typeface="Arial" pitchFamily="34" charset="0"/>
              <a:buChar char="•"/>
            </a:pPr>
            <a:r>
              <a:rPr lang="en-US" sz="1600" b="1" dirty="0" smtClean="0">
                <a:solidFill>
                  <a:srgbClr val="002060"/>
                </a:solidFill>
                <a:latin typeface="Bookman Old Style" pitchFamily="18" charset="0"/>
              </a:rPr>
              <a:t> They show parasitic adaptations. </a:t>
            </a:r>
          </a:p>
          <a:p>
            <a:pPr algn="just">
              <a:buFont typeface="Arial" pitchFamily="34" charset="0"/>
              <a:buChar char="•"/>
            </a:pPr>
            <a:r>
              <a:rPr lang="en-US" sz="1600" b="1" dirty="0" smtClean="0">
                <a:solidFill>
                  <a:srgbClr val="002060"/>
                </a:solidFill>
                <a:latin typeface="Bookman Old Style" pitchFamily="18" charset="0"/>
              </a:rPr>
              <a:t> Respiratory and circulatory system are absent. </a:t>
            </a:r>
          </a:p>
          <a:p>
            <a:pPr algn="just">
              <a:buFont typeface="Arial" pitchFamily="34" charset="0"/>
              <a:buChar char="•"/>
            </a:pPr>
            <a:r>
              <a:rPr lang="en-US" sz="1600" b="1" dirty="0" smtClean="0">
                <a:solidFill>
                  <a:srgbClr val="002060"/>
                </a:solidFill>
                <a:latin typeface="Bookman Old Style" pitchFamily="18" charset="0"/>
              </a:rPr>
              <a:t> They are hermaphrodite. Reproduction is by asexual mode in some freshwater worms. </a:t>
            </a:r>
          </a:p>
          <a:p>
            <a:pPr algn="just">
              <a:buFont typeface="Arial" pitchFamily="34" charset="0"/>
              <a:buChar char="•"/>
            </a:pPr>
            <a:r>
              <a:rPr lang="en-US" sz="1600" b="1" dirty="0" smtClean="0">
                <a:solidFill>
                  <a:srgbClr val="002060"/>
                </a:solidFill>
                <a:latin typeface="Bookman Old Style" pitchFamily="18" charset="0"/>
              </a:rPr>
              <a:t> Parthenogenesis and </a:t>
            </a:r>
            <a:r>
              <a:rPr lang="en-US" sz="1600" b="1" dirty="0" err="1" smtClean="0">
                <a:solidFill>
                  <a:srgbClr val="002060"/>
                </a:solidFill>
                <a:latin typeface="Bookman Old Style" pitchFamily="18" charset="0"/>
              </a:rPr>
              <a:t>polyembryony</a:t>
            </a:r>
            <a:r>
              <a:rPr lang="en-US" sz="1600" b="1" dirty="0" smtClean="0">
                <a:solidFill>
                  <a:srgbClr val="002060"/>
                </a:solidFill>
                <a:latin typeface="Bookman Old Style" pitchFamily="18" charset="0"/>
              </a:rPr>
              <a:t> is also seen in some cases. </a:t>
            </a:r>
          </a:p>
        </p:txBody>
      </p:sp>
      <p:sp>
        <p:nvSpPr>
          <p:cNvPr id="3" name="Rectangle 2"/>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Platyhelminthes</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002060"/>
                </a:solidFill>
                <a:latin typeface="Bookman Old Style" pitchFamily="18" charset="0"/>
              </a:rPr>
              <a:t> Class </a:t>
            </a:r>
            <a:r>
              <a:rPr lang="en-US" sz="1600" b="1" dirty="0" err="1" smtClean="0">
                <a:solidFill>
                  <a:srgbClr val="002060"/>
                </a:solidFill>
                <a:latin typeface="Bookman Old Style" pitchFamily="18" charset="0"/>
              </a:rPr>
              <a:t>Platyhelminthes</a:t>
            </a:r>
            <a:r>
              <a:rPr lang="en-US" sz="1600" b="1" dirty="0" smtClean="0">
                <a:solidFill>
                  <a:srgbClr val="002060"/>
                </a:solidFill>
                <a:latin typeface="Bookman Old Style" pitchFamily="18" charset="0"/>
              </a:rPr>
              <a:t> is further classified into three classes as follow-</a:t>
            </a:r>
          </a:p>
          <a:p>
            <a:pPr algn="just">
              <a:buFont typeface="Arial" pitchFamily="34" charset="0"/>
              <a:buChar char="•"/>
            </a:pPr>
            <a:r>
              <a:rPr lang="en-US" sz="1600" b="1" dirty="0" smtClean="0">
                <a:solidFill>
                  <a:srgbClr val="002060"/>
                </a:solidFill>
                <a:latin typeface="Bookman Old Style" pitchFamily="18" charset="0"/>
              </a:rPr>
              <a:t> </a:t>
            </a:r>
            <a:r>
              <a:rPr lang="en-US" sz="1600" b="1" dirty="0" smtClean="0">
                <a:solidFill>
                  <a:srgbClr val="C00000"/>
                </a:solidFill>
                <a:latin typeface="Bookman Old Style" pitchFamily="18" charset="0"/>
              </a:rPr>
              <a:t>Class: </a:t>
            </a:r>
            <a:r>
              <a:rPr lang="en-US" sz="1600" b="1" dirty="0" err="1" smtClean="0">
                <a:solidFill>
                  <a:srgbClr val="C00000"/>
                </a:solidFill>
                <a:latin typeface="Bookman Old Style" pitchFamily="18" charset="0"/>
              </a:rPr>
              <a:t>Turbellaria</a:t>
            </a:r>
            <a:r>
              <a:rPr lang="en-US" sz="1600" b="1" dirty="0" smtClean="0">
                <a:solidFill>
                  <a:srgbClr val="C00000"/>
                </a:solidFill>
                <a:latin typeface="Bookman Old Style" pitchFamily="18" charset="0"/>
              </a:rPr>
              <a:t> </a:t>
            </a:r>
            <a:r>
              <a:rPr lang="en-US" sz="1600" b="1" dirty="0" smtClean="0">
                <a:solidFill>
                  <a:srgbClr val="002060"/>
                </a:solidFill>
                <a:latin typeface="Bookman Old Style" pitchFamily="18" charset="0"/>
              </a:rPr>
              <a:t>These animals produce turbulence in water with the help of cilia hence the name given to the class. </a:t>
            </a:r>
          </a:p>
          <a:p>
            <a:pPr algn="just">
              <a:buFont typeface="Arial" pitchFamily="34" charset="0"/>
              <a:buChar char="•"/>
            </a:pPr>
            <a:r>
              <a:rPr lang="en-US" sz="1600" b="1" dirty="0" smtClean="0">
                <a:solidFill>
                  <a:srgbClr val="C00000"/>
                </a:solidFill>
                <a:latin typeface="Bookman Old Style" pitchFamily="18" charset="0"/>
              </a:rPr>
              <a:t> Hydra: </a:t>
            </a:r>
          </a:p>
          <a:p>
            <a:pPr lvl="1" algn="just">
              <a:buFont typeface="Arial" pitchFamily="34" charset="0"/>
              <a:buChar char="•"/>
            </a:pPr>
            <a:r>
              <a:rPr lang="en-US" sz="1600" b="1" dirty="0" smtClean="0">
                <a:solidFill>
                  <a:schemeClr val="tx2"/>
                </a:solidFill>
                <a:latin typeface="Bookman Old Style" pitchFamily="18" charset="0"/>
              </a:rPr>
              <a:t> It is one of the simplest </a:t>
            </a:r>
            <a:r>
              <a:rPr lang="en-US" sz="1600" b="1" dirty="0" err="1" smtClean="0">
                <a:solidFill>
                  <a:schemeClr val="tx2"/>
                </a:solidFill>
                <a:latin typeface="Bookman Old Style" pitchFamily="18" charset="0"/>
              </a:rPr>
              <a:t>multicellular</a:t>
            </a:r>
            <a:r>
              <a:rPr lang="en-US" sz="1600" b="1" dirty="0" smtClean="0">
                <a:solidFill>
                  <a:schemeClr val="tx2"/>
                </a:solidFill>
                <a:latin typeface="Bookman Old Style" pitchFamily="18" charset="0"/>
              </a:rPr>
              <a:t> animal.</a:t>
            </a:r>
          </a:p>
          <a:p>
            <a:pPr lvl="1" algn="just">
              <a:buFont typeface="Arial" pitchFamily="34" charset="0"/>
              <a:buChar char="•"/>
            </a:pPr>
            <a:r>
              <a:rPr lang="en-US" sz="1600" b="1" dirty="0" smtClean="0">
                <a:solidFill>
                  <a:schemeClr val="tx2"/>
                </a:solidFill>
                <a:latin typeface="Bookman Old Style" pitchFamily="18" charset="0"/>
              </a:rPr>
              <a:t> It is freshwater animal found all over in the lakes, ponds, streams etc. </a:t>
            </a:r>
          </a:p>
          <a:p>
            <a:pPr lvl="1" algn="just">
              <a:buFont typeface="Arial" pitchFamily="34" charset="0"/>
              <a:buChar char="•"/>
            </a:pPr>
            <a:r>
              <a:rPr lang="en-US" sz="1600" b="1" dirty="0" smtClean="0">
                <a:solidFill>
                  <a:schemeClr val="tx2"/>
                </a:solidFill>
                <a:latin typeface="Bookman Old Style" pitchFamily="18" charset="0"/>
              </a:rPr>
              <a:t> It is shows radial symmetry.</a:t>
            </a:r>
          </a:p>
          <a:p>
            <a:pPr lvl="1" algn="just">
              <a:buFont typeface="Arial" pitchFamily="34" charset="0"/>
              <a:buChar char="•"/>
            </a:pPr>
            <a:r>
              <a:rPr lang="en-US" sz="1600" b="1" dirty="0" smtClean="0">
                <a:solidFill>
                  <a:schemeClr val="tx2"/>
                </a:solidFill>
                <a:latin typeface="Bookman Old Style" pitchFamily="18" charset="0"/>
              </a:rPr>
              <a:t> Body is elongated and cylindrical. </a:t>
            </a:r>
          </a:p>
          <a:p>
            <a:pPr lvl="1" algn="just">
              <a:buFont typeface="Arial" pitchFamily="34" charset="0"/>
              <a:buChar char="•"/>
            </a:pPr>
            <a:r>
              <a:rPr lang="en-US" sz="1600" b="1" dirty="0" smtClean="0">
                <a:solidFill>
                  <a:schemeClr val="tx2"/>
                </a:solidFill>
                <a:latin typeface="Bookman Old Style" pitchFamily="18" charset="0"/>
              </a:rPr>
              <a:t> It is attached to the </a:t>
            </a:r>
            <a:r>
              <a:rPr lang="en-US" sz="1600" b="1" smtClean="0">
                <a:solidFill>
                  <a:schemeClr val="tx2"/>
                </a:solidFill>
                <a:latin typeface="Bookman Old Style" pitchFamily="18" charset="0"/>
              </a:rPr>
              <a:t>substratum.</a:t>
            </a:r>
          </a:p>
          <a:p>
            <a:pPr lvl="1" algn="just">
              <a:buFont typeface="Arial" pitchFamily="34" charset="0"/>
              <a:buChar char="•"/>
            </a:pPr>
            <a:endParaRPr lang="en-US" sz="1600" b="1" dirty="0" smtClean="0">
              <a:solidFill>
                <a:schemeClr val="tx2"/>
              </a:solidFill>
              <a:latin typeface="Bookman Old Style" pitchFamily="18" charset="0"/>
            </a:endParaRPr>
          </a:p>
          <a:p>
            <a:pPr lvl="1" algn="just">
              <a:buFont typeface="Arial" pitchFamily="34" charset="0"/>
              <a:buChar char="•"/>
            </a:pPr>
            <a:r>
              <a:rPr lang="en-US" sz="1600" b="1" dirty="0" smtClean="0">
                <a:solidFill>
                  <a:schemeClr val="tx2"/>
                </a:solidFill>
                <a:latin typeface="Bookman Old Style" pitchFamily="18" charset="0"/>
              </a:rPr>
              <a:t> The free end of this animal bears mouth and tentacles while the attached end is basal disc. </a:t>
            </a:r>
          </a:p>
          <a:p>
            <a:pPr lvl="1" algn="just">
              <a:buFont typeface="Arial" pitchFamily="34" charset="0"/>
              <a:buChar char="•"/>
            </a:pPr>
            <a:r>
              <a:rPr lang="en-US" sz="1600" b="1" dirty="0" smtClean="0">
                <a:solidFill>
                  <a:schemeClr val="tx2"/>
                </a:solidFill>
                <a:latin typeface="Bookman Old Style" pitchFamily="18" charset="0"/>
              </a:rPr>
              <a:t> Basal disc possesses gland cells which secrete sticky substance for adhesion with the substratum. </a:t>
            </a:r>
          </a:p>
          <a:p>
            <a:pPr lvl="1" algn="just">
              <a:buFont typeface="Arial" pitchFamily="34" charset="0"/>
              <a:buChar char="•"/>
            </a:pPr>
            <a:r>
              <a:rPr lang="en-US" sz="1600" b="1" dirty="0" smtClean="0">
                <a:solidFill>
                  <a:schemeClr val="tx2"/>
                </a:solidFill>
                <a:latin typeface="Bookman Old Style" pitchFamily="18" charset="0"/>
              </a:rPr>
              <a:t> At the free end and around the mouth there are long thread like structures known as tentacles. These tentacles are used for the purpose of food collection and locomotion. </a:t>
            </a:r>
          </a:p>
        </p:txBody>
      </p:sp>
      <p:sp>
        <p:nvSpPr>
          <p:cNvPr id="3" name="Rectangle 2"/>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Platyhelmnthes</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71486"/>
            <a:ext cx="8786874" cy="407196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dirty="0" smtClean="0">
                <a:solidFill>
                  <a:srgbClr val="C00000"/>
                </a:solidFill>
                <a:latin typeface="Bookman Old Style" pitchFamily="18" charset="0"/>
              </a:rPr>
              <a:t>According to five kingdom system of classification of living organisms all the organisms are classified into five major groups. Of them last one is the Kingdom </a:t>
            </a:r>
            <a:r>
              <a:rPr lang="en-US" sz="2000" b="1" dirty="0" err="1" smtClean="0">
                <a:solidFill>
                  <a:srgbClr val="C00000"/>
                </a:solidFill>
                <a:latin typeface="Bookman Old Style" pitchFamily="18" charset="0"/>
              </a:rPr>
              <a:t>Animalia</a:t>
            </a:r>
            <a:r>
              <a:rPr lang="en-US" sz="2000" b="1" dirty="0" smtClean="0">
                <a:solidFill>
                  <a:srgbClr val="C00000"/>
                </a:solidFill>
                <a:latin typeface="Bookman Old Style" pitchFamily="18" charset="0"/>
              </a:rPr>
              <a:t>. In this group all the animals are included. </a:t>
            </a:r>
          </a:p>
          <a:p>
            <a:r>
              <a:rPr lang="en-US" sz="2000" b="1" dirty="0" smtClean="0">
                <a:solidFill>
                  <a:srgbClr val="C00000"/>
                </a:solidFill>
                <a:latin typeface="Bookman Old Style" pitchFamily="18" charset="0"/>
              </a:rPr>
              <a:t>	Kingdom </a:t>
            </a:r>
            <a:r>
              <a:rPr lang="en-US" sz="2000" b="1" dirty="0" err="1" smtClean="0">
                <a:solidFill>
                  <a:srgbClr val="C00000"/>
                </a:solidFill>
                <a:latin typeface="Bookman Old Style" pitchFamily="18" charset="0"/>
              </a:rPr>
              <a:t>Animalia</a:t>
            </a:r>
            <a:r>
              <a:rPr lang="en-US" sz="2000" b="1" dirty="0" smtClean="0">
                <a:solidFill>
                  <a:srgbClr val="C00000"/>
                </a:solidFill>
                <a:latin typeface="Bookman Old Style" pitchFamily="18" charset="0"/>
              </a:rPr>
              <a:t> basically comprises those organisms which are eukaryotic, </a:t>
            </a:r>
            <a:r>
              <a:rPr lang="en-US" sz="2000" b="1" dirty="0" err="1" smtClean="0">
                <a:solidFill>
                  <a:srgbClr val="C00000"/>
                </a:solidFill>
                <a:latin typeface="Bookman Old Style" pitchFamily="18" charset="0"/>
              </a:rPr>
              <a:t>multicellular</a:t>
            </a:r>
            <a:r>
              <a:rPr lang="en-US" sz="2000" b="1" dirty="0" smtClean="0">
                <a:solidFill>
                  <a:srgbClr val="C00000"/>
                </a:solidFill>
                <a:latin typeface="Bookman Old Style" pitchFamily="18" charset="0"/>
              </a:rPr>
              <a:t> and heterotrophic. Further ability of locomotion, well developed nervous system and many other features are added in higher animals. </a:t>
            </a:r>
          </a:p>
          <a:p>
            <a:r>
              <a:rPr lang="en-US" sz="2000" b="1" dirty="0" smtClean="0">
                <a:solidFill>
                  <a:srgbClr val="C00000"/>
                </a:solidFill>
                <a:latin typeface="Bookman Old Style" pitchFamily="18" charset="0"/>
              </a:rPr>
              <a:t>	All animals belong to this kingdom and as there are several types of animals they are further classified under different phyla and classes. In this unit we are going to study details of animal classification. </a:t>
            </a:r>
            <a:endParaRPr lang="en-US" sz="2000" b="1" dirty="0">
              <a:solidFill>
                <a:srgbClr val="C00000"/>
              </a:solidFill>
              <a:latin typeface="Bookman Old Style" pitchFamily="18" charset="0"/>
            </a:endParaRPr>
          </a:p>
        </p:txBody>
      </p:sp>
      <p:sp>
        <p:nvSpPr>
          <p:cNvPr id="5" name="Rectangle 4"/>
          <p:cNvSpPr/>
          <p:nvPr/>
        </p:nvSpPr>
        <p:spPr>
          <a:xfrm>
            <a:off x="214282" y="142858"/>
            <a:ext cx="8786874"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Kingdom </a:t>
            </a:r>
            <a:r>
              <a:rPr lang="en-US" sz="2000" b="1" dirty="0" err="1" smtClean="0">
                <a:solidFill>
                  <a:schemeClr val="bg1"/>
                </a:solidFill>
                <a:latin typeface="Bookman Old Style" pitchFamily="18" charset="0"/>
              </a:rPr>
              <a:t>Animalia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002060"/>
                </a:solidFill>
                <a:latin typeface="Bookman Old Style" pitchFamily="18" charset="0"/>
              </a:rPr>
              <a:t> This phylum include simple animals like sponges.</a:t>
            </a:r>
          </a:p>
          <a:p>
            <a:pPr algn="just">
              <a:buFont typeface="Arial" pitchFamily="34" charset="0"/>
              <a:buChar char="•"/>
            </a:pPr>
            <a:r>
              <a:rPr lang="en-US" sz="1600" b="1" dirty="0" smtClean="0">
                <a:solidFill>
                  <a:srgbClr val="002060"/>
                </a:solidFill>
                <a:latin typeface="Bookman Old Style" pitchFamily="18" charset="0"/>
              </a:rPr>
              <a:t> They possess cellular grade organization.</a:t>
            </a:r>
          </a:p>
          <a:p>
            <a:pPr algn="just">
              <a:buFont typeface="Arial" pitchFamily="34" charset="0"/>
              <a:buChar char="•"/>
            </a:pPr>
            <a:r>
              <a:rPr lang="en-US" sz="1600" b="1" dirty="0" smtClean="0">
                <a:solidFill>
                  <a:srgbClr val="002060"/>
                </a:solidFill>
                <a:latin typeface="Bookman Old Style" pitchFamily="18" charset="0"/>
              </a:rPr>
              <a:t> Nearly all animals belonging to this phylum are asymmetric</a:t>
            </a:r>
          </a:p>
          <a:p>
            <a:pPr algn="just">
              <a:buFont typeface="Arial" pitchFamily="34" charset="0"/>
              <a:buChar char="•"/>
            </a:pPr>
            <a:r>
              <a:rPr lang="en-US" sz="1600" b="1" dirty="0" smtClean="0">
                <a:solidFill>
                  <a:srgbClr val="002060"/>
                </a:solidFill>
                <a:latin typeface="Bookman Old Style" pitchFamily="18" charset="0"/>
              </a:rPr>
              <a:t> Their body forms varies considerably. Some sponges are vase like, some are flat, globular but mostly they are irregular and hence are asymmetric. </a:t>
            </a:r>
          </a:p>
          <a:p>
            <a:pPr algn="just">
              <a:buFont typeface="Arial" pitchFamily="34" charset="0"/>
              <a:buChar char="•"/>
            </a:pPr>
            <a:r>
              <a:rPr lang="en-US" sz="1600" b="1" dirty="0" smtClean="0">
                <a:solidFill>
                  <a:srgbClr val="002060"/>
                </a:solidFill>
                <a:latin typeface="Bookman Old Style" pitchFamily="18" charset="0"/>
              </a:rPr>
              <a:t> They are </a:t>
            </a:r>
            <a:r>
              <a:rPr lang="en-US" sz="1600" b="1" dirty="0" err="1" smtClean="0">
                <a:solidFill>
                  <a:srgbClr val="002060"/>
                </a:solidFill>
                <a:latin typeface="Bookman Old Style" pitchFamily="18" charset="0"/>
              </a:rPr>
              <a:t>diploblastic</a:t>
            </a:r>
            <a:r>
              <a:rPr lang="en-US" sz="1600" b="1" dirty="0" smtClean="0">
                <a:solidFill>
                  <a:srgbClr val="002060"/>
                </a:solidFill>
                <a:latin typeface="Bookman Old Style" pitchFamily="18" charset="0"/>
              </a:rPr>
              <a:t> animals.</a:t>
            </a:r>
          </a:p>
          <a:p>
            <a:pPr algn="just">
              <a:buFont typeface="Arial" pitchFamily="34" charset="0"/>
              <a:buChar char="•"/>
            </a:pPr>
            <a:r>
              <a:rPr lang="en-US" sz="1600" b="1" dirty="0" smtClean="0">
                <a:solidFill>
                  <a:srgbClr val="002060"/>
                </a:solidFill>
                <a:latin typeface="Bookman Old Style" pitchFamily="18" charset="0"/>
              </a:rPr>
              <a:t> Most important characteristic feature of </a:t>
            </a:r>
            <a:r>
              <a:rPr lang="en-US" sz="1600" b="1" dirty="0" err="1" smtClean="0">
                <a:solidFill>
                  <a:srgbClr val="002060"/>
                </a:solidFill>
                <a:latin typeface="Bookman Old Style" pitchFamily="18" charset="0"/>
              </a:rPr>
              <a:t>proferans</a:t>
            </a:r>
            <a:r>
              <a:rPr lang="en-US" sz="1600" b="1" dirty="0" smtClean="0">
                <a:solidFill>
                  <a:srgbClr val="002060"/>
                </a:solidFill>
                <a:latin typeface="Bookman Old Style" pitchFamily="18" charset="0"/>
              </a:rPr>
              <a:t> is that these animals possess canal system. </a:t>
            </a:r>
          </a:p>
          <a:p>
            <a:pPr algn="just">
              <a:buFont typeface="Arial" pitchFamily="34" charset="0"/>
              <a:buChar char="•"/>
            </a:pPr>
            <a:r>
              <a:rPr lang="en-US" sz="1600" b="1" dirty="0" smtClean="0">
                <a:solidFill>
                  <a:srgbClr val="002060"/>
                </a:solidFill>
                <a:latin typeface="Bookman Old Style" pitchFamily="18" charset="0"/>
              </a:rPr>
              <a:t> These animals show presence of internal skeleton. This internal skeleton is in the form of rod like calcareous structures. </a:t>
            </a:r>
          </a:p>
          <a:p>
            <a:pPr algn="just">
              <a:buFont typeface="Arial" pitchFamily="34" charset="0"/>
              <a:buChar char="•"/>
            </a:pPr>
            <a:r>
              <a:rPr lang="en-US" sz="1600" b="1" dirty="0" smtClean="0">
                <a:solidFill>
                  <a:srgbClr val="002060"/>
                </a:solidFill>
                <a:latin typeface="Bookman Old Style" pitchFamily="18" charset="0"/>
              </a:rPr>
              <a:t>  These animal possess pores on the body hence the name, </a:t>
            </a:r>
            <a:r>
              <a:rPr lang="en-US" sz="1600" b="1" dirty="0" err="1" smtClean="0">
                <a:solidFill>
                  <a:srgbClr val="002060"/>
                </a:solidFill>
                <a:latin typeface="Bookman Old Style" pitchFamily="18" charset="0"/>
              </a:rPr>
              <a:t>Porifera</a:t>
            </a:r>
            <a:r>
              <a:rPr lang="en-US" sz="1600" b="1" dirty="0" smtClean="0">
                <a:solidFill>
                  <a:srgbClr val="002060"/>
                </a:solidFill>
                <a:latin typeface="Bookman Old Style" pitchFamily="18" charset="0"/>
              </a:rPr>
              <a:t>.</a:t>
            </a:r>
          </a:p>
          <a:p>
            <a:pPr algn="just">
              <a:buFont typeface="Arial" pitchFamily="34" charset="0"/>
              <a:buChar char="•"/>
            </a:pPr>
            <a:r>
              <a:rPr lang="en-US" sz="1600" b="1" dirty="0" smtClean="0">
                <a:solidFill>
                  <a:srgbClr val="002060"/>
                </a:solidFill>
                <a:latin typeface="Bookman Old Style" pitchFamily="18" charset="0"/>
              </a:rPr>
              <a:t> Nutrition in these animals is </a:t>
            </a:r>
            <a:r>
              <a:rPr lang="en-US" sz="1600" b="1" dirty="0" err="1" smtClean="0">
                <a:solidFill>
                  <a:srgbClr val="002060"/>
                </a:solidFill>
                <a:latin typeface="Bookman Old Style" pitchFamily="18" charset="0"/>
              </a:rPr>
              <a:t>holozoic</a:t>
            </a:r>
            <a:r>
              <a:rPr lang="en-US" sz="1600" b="1" dirty="0" smtClean="0">
                <a:solidFill>
                  <a:srgbClr val="002060"/>
                </a:solidFill>
                <a:latin typeface="Bookman Old Style" pitchFamily="18" charset="0"/>
              </a:rPr>
              <a:t> and resemble mostly with the </a:t>
            </a:r>
            <a:r>
              <a:rPr lang="en-US" sz="1600" b="1" dirty="0" err="1" smtClean="0">
                <a:solidFill>
                  <a:srgbClr val="002060"/>
                </a:solidFill>
                <a:latin typeface="Bookman Old Style" pitchFamily="18" charset="0"/>
              </a:rPr>
              <a:t>protozoans</a:t>
            </a:r>
            <a:r>
              <a:rPr lang="en-US" sz="1600" b="1" dirty="0" smtClean="0">
                <a:solidFill>
                  <a:srgbClr val="002060"/>
                </a:solidFill>
                <a:latin typeface="Bookman Old Style" pitchFamily="18" charset="0"/>
              </a:rPr>
              <a:t>. </a:t>
            </a:r>
          </a:p>
          <a:p>
            <a:pPr algn="just">
              <a:buFont typeface="Arial" pitchFamily="34" charset="0"/>
              <a:buChar char="•"/>
            </a:pPr>
            <a:r>
              <a:rPr lang="en-US" sz="1600" b="1" dirty="0" smtClean="0">
                <a:solidFill>
                  <a:srgbClr val="002060"/>
                </a:solidFill>
                <a:latin typeface="Bookman Old Style" pitchFamily="18" charset="0"/>
              </a:rPr>
              <a:t> Reproduction in these animals is of both types. i.e. asexual as well as sexual. </a:t>
            </a:r>
          </a:p>
          <a:p>
            <a:pPr algn="just">
              <a:buFont typeface="Arial" pitchFamily="34" charset="0"/>
              <a:buChar char="•"/>
            </a:pPr>
            <a:r>
              <a:rPr lang="en-US" sz="1600" b="1" dirty="0" smtClean="0">
                <a:solidFill>
                  <a:srgbClr val="002060"/>
                </a:solidFill>
                <a:latin typeface="Bookman Old Style" pitchFamily="18" charset="0"/>
              </a:rPr>
              <a:t> Most of the animals belonging to this phylum are marine while few are freshwater.</a:t>
            </a:r>
          </a:p>
          <a:p>
            <a:pPr algn="just">
              <a:buFont typeface="Arial" pitchFamily="34" charset="0"/>
              <a:buChar char="•"/>
            </a:pPr>
            <a:r>
              <a:rPr lang="en-US" sz="1600" b="1" dirty="0" smtClean="0">
                <a:solidFill>
                  <a:srgbClr val="002060"/>
                </a:solidFill>
                <a:latin typeface="Bookman Old Style" pitchFamily="18" charset="0"/>
              </a:rPr>
              <a:t>E.g.- </a:t>
            </a:r>
            <a:r>
              <a:rPr lang="en-US" sz="1600" b="1" dirty="0" err="1" smtClean="0">
                <a:solidFill>
                  <a:srgbClr val="002060"/>
                </a:solidFill>
                <a:latin typeface="Bookman Old Style" pitchFamily="18" charset="0"/>
              </a:rPr>
              <a:t>Sycon</a:t>
            </a:r>
            <a:r>
              <a:rPr lang="en-US" sz="1600" b="1" dirty="0" smtClean="0">
                <a:solidFill>
                  <a:srgbClr val="002060"/>
                </a:solidFill>
                <a:latin typeface="Bookman Old Style" pitchFamily="18" charset="0"/>
              </a:rPr>
              <a:t>, </a:t>
            </a:r>
            <a:r>
              <a:rPr lang="en-US" sz="1600" b="1" dirty="0" err="1" smtClean="0">
                <a:solidFill>
                  <a:srgbClr val="002060"/>
                </a:solidFill>
                <a:latin typeface="Bookman Old Style" pitchFamily="18" charset="0"/>
              </a:rPr>
              <a:t>Spongilla</a:t>
            </a:r>
            <a:r>
              <a:rPr lang="en-US" sz="1600" b="1" dirty="0" smtClean="0">
                <a:solidFill>
                  <a:srgbClr val="002060"/>
                </a:solidFill>
                <a:latin typeface="Bookman Old Style" pitchFamily="18" charset="0"/>
              </a:rPr>
              <a:t>, </a:t>
            </a:r>
            <a:r>
              <a:rPr lang="en-US" sz="1600" b="1" dirty="0" err="1" smtClean="0">
                <a:solidFill>
                  <a:srgbClr val="002060"/>
                </a:solidFill>
                <a:latin typeface="Bookman Old Style" pitchFamily="18" charset="0"/>
              </a:rPr>
              <a:t>Hyalonema</a:t>
            </a:r>
            <a:endParaRPr lang="en-US" sz="1600" b="1" dirty="0">
              <a:solidFill>
                <a:srgbClr val="C00000"/>
              </a:solidFill>
              <a:latin typeface="Bookman Old Style" pitchFamily="18" charset="0"/>
            </a:endParaRPr>
          </a:p>
        </p:txBody>
      </p:sp>
      <p:sp>
        <p:nvSpPr>
          <p:cNvPr id="3" name="Rectangle 2"/>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Porifera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1600" b="1" dirty="0" smtClean="0">
                <a:solidFill>
                  <a:srgbClr val="002060"/>
                </a:solidFill>
                <a:latin typeface="Bookman Old Style" pitchFamily="18" charset="0"/>
              </a:rPr>
              <a:t>Phylum </a:t>
            </a:r>
            <a:r>
              <a:rPr lang="en-US" sz="1600" b="1" dirty="0" err="1" smtClean="0">
                <a:solidFill>
                  <a:srgbClr val="002060"/>
                </a:solidFill>
                <a:latin typeface="Bookman Old Style" pitchFamily="18" charset="0"/>
              </a:rPr>
              <a:t>Porifera</a:t>
            </a:r>
            <a:r>
              <a:rPr lang="en-US" sz="1600" b="1" dirty="0" smtClean="0">
                <a:solidFill>
                  <a:srgbClr val="002060"/>
                </a:solidFill>
                <a:latin typeface="Bookman Old Style" pitchFamily="18" charset="0"/>
              </a:rPr>
              <a:t> is divided into three classes as follow-</a:t>
            </a:r>
          </a:p>
          <a:p>
            <a:pPr marL="342900" indent="-342900" fontAlgn="base">
              <a:buAutoNum type="arabicPeriod"/>
            </a:pPr>
            <a:r>
              <a:rPr lang="en-US" sz="1600" b="1" dirty="0" smtClean="0">
                <a:solidFill>
                  <a:srgbClr val="C00000"/>
                </a:solidFill>
                <a:latin typeface="Bookman Old Style" pitchFamily="18" charset="0"/>
              </a:rPr>
              <a:t>Class: </a:t>
            </a:r>
            <a:r>
              <a:rPr lang="en-US" sz="1600" b="1" dirty="0" err="1" smtClean="0">
                <a:solidFill>
                  <a:srgbClr val="C00000"/>
                </a:solidFill>
                <a:latin typeface="Bookman Old Style" pitchFamily="18" charset="0"/>
              </a:rPr>
              <a:t>Calcarea</a:t>
            </a:r>
            <a:r>
              <a:rPr lang="en-US" sz="1600" b="1" dirty="0" smtClean="0">
                <a:solidFill>
                  <a:srgbClr val="C00000"/>
                </a:solidFill>
                <a:latin typeface="Bookman Old Style" pitchFamily="18" charset="0"/>
              </a:rPr>
              <a:t> </a:t>
            </a:r>
          </a:p>
          <a:p>
            <a:pPr marL="400050" indent="-400050" fontAlgn="base">
              <a:buFont typeface="+mj-lt"/>
              <a:buAutoNum type="romanLcPeriod"/>
            </a:pPr>
            <a:r>
              <a:rPr lang="en-US" sz="1600" dirty="0" smtClean="0">
                <a:solidFill>
                  <a:srgbClr val="002060"/>
                </a:solidFill>
                <a:latin typeface="Bookman Old Style" pitchFamily="18" charset="0"/>
              </a:rPr>
              <a:t>They are commonly called as calcareous sponges. </a:t>
            </a:r>
          </a:p>
          <a:p>
            <a:pPr marL="400050" indent="-400050" fontAlgn="base">
              <a:buFont typeface="+mj-lt"/>
              <a:buAutoNum type="romanLcPeriod"/>
            </a:pPr>
            <a:r>
              <a:rPr lang="en-US" sz="1600" dirty="0" smtClean="0">
                <a:solidFill>
                  <a:srgbClr val="002060"/>
                </a:solidFill>
                <a:latin typeface="Bookman Old Style" pitchFamily="18" charset="0"/>
              </a:rPr>
              <a:t>They are </a:t>
            </a:r>
            <a:r>
              <a:rPr lang="en-US" sz="1600" dirty="0" err="1" smtClean="0">
                <a:solidFill>
                  <a:srgbClr val="002060"/>
                </a:solidFill>
                <a:latin typeface="Bookman Old Style" pitchFamily="18" charset="0"/>
              </a:rPr>
              <a:t>exculsively</a:t>
            </a:r>
            <a:r>
              <a:rPr lang="en-US" sz="1600" dirty="0" smtClean="0">
                <a:solidFill>
                  <a:srgbClr val="002060"/>
                </a:solidFill>
                <a:latin typeface="Bookman Old Style" pitchFamily="18" charset="0"/>
              </a:rPr>
              <a:t>.</a:t>
            </a:r>
          </a:p>
          <a:p>
            <a:pPr marL="400050" indent="-400050" fontAlgn="base">
              <a:buFont typeface="+mj-lt"/>
              <a:buAutoNum type="romanLcPeriod"/>
            </a:pPr>
            <a:r>
              <a:rPr lang="en-US" sz="1600" dirty="0" smtClean="0">
                <a:solidFill>
                  <a:srgbClr val="002060"/>
                </a:solidFill>
                <a:latin typeface="Bookman Old Style" pitchFamily="18" charset="0"/>
              </a:rPr>
              <a:t>They are Small-sized sponges, and are about 10 cm in height.</a:t>
            </a:r>
          </a:p>
          <a:p>
            <a:pPr marL="400050" indent="-400050" fontAlgn="base">
              <a:buFont typeface="+mj-lt"/>
              <a:buAutoNum type="romanLcPeriod"/>
            </a:pPr>
            <a:r>
              <a:rPr lang="en-US" sz="1600" dirty="0" smtClean="0">
                <a:solidFill>
                  <a:srgbClr val="002060"/>
                </a:solidFill>
                <a:latin typeface="Bookman Old Style" pitchFamily="18" charset="0"/>
              </a:rPr>
              <a:t>Mostly Vase Shaped</a:t>
            </a:r>
          </a:p>
          <a:p>
            <a:pPr marL="400050" indent="-400050" fontAlgn="base">
              <a:buFont typeface="+mj-lt"/>
              <a:buAutoNum type="romanLcPeriod"/>
            </a:pPr>
            <a:r>
              <a:rPr lang="en-US" sz="1600" dirty="0" err="1" smtClean="0">
                <a:solidFill>
                  <a:srgbClr val="002060"/>
                </a:solidFill>
                <a:latin typeface="Bookman Old Style" pitchFamily="18" charset="0"/>
              </a:rPr>
              <a:t>Osculum</a:t>
            </a:r>
            <a:r>
              <a:rPr lang="en-US" sz="1600" dirty="0" smtClean="0">
                <a:solidFill>
                  <a:srgbClr val="002060"/>
                </a:solidFill>
                <a:latin typeface="Bookman Old Style" pitchFamily="18" charset="0"/>
              </a:rPr>
              <a:t> is narrow and terminally placed.</a:t>
            </a:r>
          </a:p>
          <a:p>
            <a:pPr marL="400050" indent="-400050" fontAlgn="base">
              <a:buFont typeface="+mj-lt"/>
              <a:buAutoNum type="romanLcPeriod"/>
            </a:pPr>
            <a:r>
              <a:rPr lang="en-US" sz="1600" dirty="0" smtClean="0">
                <a:solidFill>
                  <a:srgbClr val="002060"/>
                </a:solidFill>
                <a:latin typeface="Bookman Old Style" pitchFamily="18" charset="0"/>
              </a:rPr>
              <a:t>Calcareous </a:t>
            </a:r>
            <a:r>
              <a:rPr lang="en-US" sz="1600" dirty="0" err="1" smtClean="0">
                <a:solidFill>
                  <a:srgbClr val="002060"/>
                </a:solidFill>
                <a:latin typeface="Bookman Old Style" pitchFamily="18" charset="0"/>
              </a:rPr>
              <a:t>spicules</a:t>
            </a:r>
            <a:r>
              <a:rPr lang="en-US" sz="1600" dirty="0" smtClean="0">
                <a:solidFill>
                  <a:srgbClr val="002060"/>
                </a:solidFill>
                <a:latin typeface="Bookman Old Style" pitchFamily="18" charset="0"/>
              </a:rPr>
              <a:t> are present as an endoskeleton.</a:t>
            </a:r>
          </a:p>
          <a:p>
            <a:pPr marL="400050" indent="-400050" fontAlgn="base">
              <a:buFont typeface="+mj-lt"/>
              <a:buAutoNum type="romanLcPeriod"/>
            </a:pPr>
            <a:r>
              <a:rPr lang="en-US" sz="1600" dirty="0" smtClean="0">
                <a:solidFill>
                  <a:srgbClr val="002060"/>
                </a:solidFill>
                <a:latin typeface="Bookman Old Style" pitchFamily="18" charset="0"/>
              </a:rPr>
              <a:t>Canal system is </a:t>
            </a:r>
            <a:r>
              <a:rPr lang="en-US" sz="1600" dirty="0" err="1" smtClean="0">
                <a:solidFill>
                  <a:srgbClr val="002060"/>
                </a:solidFill>
                <a:latin typeface="Bookman Old Style" pitchFamily="18" charset="0"/>
              </a:rPr>
              <a:t>asconoid</a:t>
            </a:r>
            <a:r>
              <a:rPr lang="en-US" sz="1600" dirty="0" smtClean="0">
                <a:solidFill>
                  <a:srgbClr val="002060"/>
                </a:solidFill>
                <a:latin typeface="Bookman Old Style" pitchFamily="18" charset="0"/>
              </a:rPr>
              <a:t>, </a:t>
            </a:r>
            <a:r>
              <a:rPr lang="en-US" sz="1600" dirty="0" err="1" smtClean="0">
                <a:solidFill>
                  <a:srgbClr val="002060"/>
                </a:solidFill>
                <a:latin typeface="Bookman Old Style" pitchFamily="18" charset="0"/>
              </a:rPr>
              <a:t>syconoid</a:t>
            </a:r>
            <a:r>
              <a:rPr lang="en-US" sz="1600" dirty="0" smtClean="0">
                <a:solidFill>
                  <a:srgbClr val="002060"/>
                </a:solidFill>
                <a:latin typeface="Bookman Old Style" pitchFamily="18" charset="0"/>
              </a:rPr>
              <a:t> and </a:t>
            </a:r>
            <a:r>
              <a:rPr lang="en-US" sz="1600" dirty="0" err="1" smtClean="0">
                <a:solidFill>
                  <a:srgbClr val="002060"/>
                </a:solidFill>
                <a:latin typeface="Bookman Old Style" pitchFamily="18" charset="0"/>
              </a:rPr>
              <a:t>leuconoid</a:t>
            </a:r>
            <a:r>
              <a:rPr lang="en-US" sz="1600" dirty="0" smtClean="0">
                <a:solidFill>
                  <a:srgbClr val="002060"/>
                </a:solidFill>
                <a:latin typeface="Bookman Old Style" pitchFamily="18" charset="0"/>
              </a:rPr>
              <a:t> type. </a:t>
            </a:r>
            <a:r>
              <a:rPr lang="en-US" sz="1600" dirty="0" err="1" smtClean="0">
                <a:solidFill>
                  <a:srgbClr val="002060"/>
                </a:solidFill>
                <a:latin typeface="Bookman Old Style" pitchFamily="18" charset="0"/>
              </a:rPr>
              <a:t>Asconoid</a:t>
            </a:r>
            <a:r>
              <a:rPr lang="en-US" sz="1600" dirty="0" smtClean="0">
                <a:solidFill>
                  <a:srgbClr val="002060"/>
                </a:solidFill>
                <a:latin typeface="Bookman Old Style" pitchFamily="18" charset="0"/>
              </a:rPr>
              <a:t> type of canal system is found only in the class </a:t>
            </a:r>
            <a:r>
              <a:rPr lang="en-US" sz="1600" dirty="0" err="1" smtClean="0">
                <a:solidFill>
                  <a:srgbClr val="002060"/>
                </a:solidFill>
                <a:latin typeface="Bookman Old Style" pitchFamily="18" charset="0"/>
              </a:rPr>
              <a:t>Calcarea</a:t>
            </a:r>
            <a:r>
              <a:rPr lang="en-US" sz="1600" dirty="0" smtClean="0">
                <a:solidFill>
                  <a:srgbClr val="002060"/>
                </a:solidFill>
                <a:latin typeface="Bookman Old Style" pitchFamily="18" charset="0"/>
              </a:rPr>
              <a:t>.</a:t>
            </a:r>
          </a:p>
          <a:p>
            <a:pPr marL="400050" indent="-400050" fontAlgn="base">
              <a:buFont typeface="+mj-lt"/>
              <a:buAutoNum type="romanLcPeriod"/>
            </a:pPr>
            <a:r>
              <a:rPr lang="en-US" sz="1600" dirty="0" smtClean="0">
                <a:solidFill>
                  <a:srgbClr val="002060"/>
                </a:solidFill>
                <a:latin typeface="Bookman Old Style" pitchFamily="18" charset="0"/>
              </a:rPr>
              <a:t>E.g. </a:t>
            </a:r>
            <a:r>
              <a:rPr lang="en-US" sz="1600" dirty="0" err="1" smtClean="0">
                <a:solidFill>
                  <a:srgbClr val="002060"/>
                </a:solidFill>
                <a:latin typeface="Bookman Old Style" pitchFamily="18" charset="0"/>
              </a:rPr>
              <a:t>Sycon</a:t>
            </a:r>
            <a:r>
              <a:rPr lang="en-US" sz="1600" dirty="0" smtClean="0">
                <a:solidFill>
                  <a:srgbClr val="002060"/>
                </a:solidFill>
                <a:latin typeface="Bookman Old Style" pitchFamily="18" charset="0"/>
              </a:rPr>
              <a:t>, </a:t>
            </a:r>
            <a:r>
              <a:rPr lang="en-US" sz="1600" dirty="0" err="1" smtClean="0">
                <a:solidFill>
                  <a:srgbClr val="002060"/>
                </a:solidFill>
                <a:latin typeface="Bookman Old Style" pitchFamily="18" charset="0"/>
              </a:rPr>
              <a:t>Grantia</a:t>
            </a:r>
            <a:endParaRPr lang="en-US" sz="1600" dirty="0" smtClean="0">
              <a:solidFill>
                <a:srgbClr val="002060"/>
              </a:solidFill>
              <a:latin typeface="Bookman Old Style" pitchFamily="18" charset="0"/>
            </a:endParaRPr>
          </a:p>
          <a:p>
            <a:pPr fontAlgn="base"/>
            <a:endParaRPr lang="en-US" sz="1600" dirty="0" smtClean="0">
              <a:solidFill>
                <a:srgbClr val="002060"/>
              </a:solidFill>
            </a:endParaRPr>
          </a:p>
          <a:p>
            <a:pPr algn="just"/>
            <a:r>
              <a:rPr lang="en-US" sz="1600" b="1" dirty="0" smtClean="0">
                <a:solidFill>
                  <a:srgbClr val="002060"/>
                </a:solidFill>
                <a:latin typeface="Bookman Old Style" pitchFamily="18" charset="0"/>
              </a:rPr>
              <a:t> </a:t>
            </a:r>
            <a:endParaRPr lang="en-US" sz="1600" b="1" dirty="0">
              <a:solidFill>
                <a:srgbClr val="C00000"/>
              </a:solidFill>
              <a:latin typeface="Bookman Old Style" pitchFamily="18" charset="0"/>
            </a:endParaRPr>
          </a:p>
        </p:txBody>
      </p:sp>
      <p:sp>
        <p:nvSpPr>
          <p:cNvPr id="7" name="Rectangle 6"/>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Porifera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fontAlgn="base"/>
            <a:r>
              <a:rPr lang="en-US" sz="1600" b="1" dirty="0" smtClean="0">
                <a:solidFill>
                  <a:srgbClr val="C00000"/>
                </a:solidFill>
                <a:latin typeface="Bookman Old Style" pitchFamily="18" charset="0"/>
              </a:rPr>
              <a:t>2. Class: </a:t>
            </a:r>
            <a:r>
              <a:rPr lang="en-US" sz="1600" b="1" dirty="0" err="1" smtClean="0">
                <a:solidFill>
                  <a:srgbClr val="C00000"/>
                </a:solidFill>
                <a:latin typeface="Bookman Old Style" pitchFamily="18" charset="0"/>
              </a:rPr>
              <a:t>Hexactinellida</a:t>
            </a:r>
            <a:endParaRPr lang="en-US" sz="1600" b="1" dirty="0" smtClean="0">
              <a:solidFill>
                <a:srgbClr val="C00000"/>
              </a:solidFill>
              <a:latin typeface="Bookman Old Style" pitchFamily="18" charset="0"/>
            </a:endParaRPr>
          </a:p>
          <a:p>
            <a:pPr marL="400050" indent="-400050" fontAlgn="base">
              <a:buFont typeface="+mj-lt"/>
              <a:buAutoNum type="romanLcPeriod"/>
            </a:pPr>
            <a:r>
              <a:rPr lang="en-US" sz="1600" dirty="0" smtClean="0">
                <a:solidFill>
                  <a:srgbClr val="002060"/>
                </a:solidFill>
                <a:latin typeface="Bookman Old Style" pitchFamily="18" charset="0"/>
              </a:rPr>
              <a:t>They are large sized and may range </a:t>
            </a:r>
            <a:r>
              <a:rPr lang="en-US" sz="1600" dirty="0" err="1" smtClean="0">
                <a:solidFill>
                  <a:srgbClr val="002060"/>
                </a:solidFill>
                <a:latin typeface="Bookman Old Style" pitchFamily="18" charset="0"/>
              </a:rPr>
              <a:t>upto</a:t>
            </a:r>
            <a:r>
              <a:rPr lang="en-US" sz="1600" dirty="0" smtClean="0">
                <a:solidFill>
                  <a:srgbClr val="002060"/>
                </a:solidFill>
                <a:latin typeface="Bookman Old Style" pitchFamily="18" charset="0"/>
              </a:rPr>
              <a:t> 30 cm in height.</a:t>
            </a:r>
          </a:p>
          <a:p>
            <a:pPr marL="400050" indent="-400050" fontAlgn="base">
              <a:buFont typeface="+mj-lt"/>
              <a:buAutoNum type="romanLcPeriod"/>
            </a:pPr>
            <a:r>
              <a:rPr lang="en-US" sz="1600" dirty="0" smtClean="0">
                <a:solidFill>
                  <a:srgbClr val="002060"/>
                </a:solidFill>
                <a:latin typeface="Bookman Old Style" pitchFamily="18" charset="0"/>
              </a:rPr>
              <a:t>Body vase shaped with base like structure.</a:t>
            </a:r>
          </a:p>
          <a:p>
            <a:pPr marL="400050" indent="-400050" fontAlgn="base">
              <a:buFont typeface="+mj-lt"/>
              <a:buAutoNum type="romanLcPeriod"/>
            </a:pPr>
            <a:r>
              <a:rPr lang="en-US" sz="1600" dirty="0" smtClean="0">
                <a:solidFill>
                  <a:srgbClr val="002060"/>
                </a:solidFill>
                <a:latin typeface="Bookman Old Style" pitchFamily="18" charset="0"/>
              </a:rPr>
              <a:t>Skeleton is made up of </a:t>
            </a:r>
            <a:r>
              <a:rPr lang="en-US" sz="1600" dirty="0" err="1" smtClean="0">
                <a:solidFill>
                  <a:srgbClr val="002060"/>
                </a:solidFill>
                <a:latin typeface="Bookman Old Style" pitchFamily="18" charset="0"/>
              </a:rPr>
              <a:t>silicous</a:t>
            </a:r>
            <a:r>
              <a:rPr lang="en-US" sz="1600" dirty="0" smtClean="0">
                <a:solidFill>
                  <a:srgbClr val="002060"/>
                </a:solidFill>
                <a:latin typeface="Bookman Old Style" pitchFamily="18" charset="0"/>
              </a:rPr>
              <a:t> </a:t>
            </a:r>
            <a:r>
              <a:rPr lang="en-US" sz="1600" dirty="0" err="1" smtClean="0">
                <a:solidFill>
                  <a:srgbClr val="002060"/>
                </a:solidFill>
                <a:latin typeface="Bookman Old Style" pitchFamily="18" charset="0"/>
              </a:rPr>
              <a:t>spicules</a:t>
            </a:r>
            <a:r>
              <a:rPr lang="en-US" sz="1600" dirty="0" smtClean="0">
                <a:solidFill>
                  <a:srgbClr val="002060"/>
                </a:solidFill>
                <a:latin typeface="Bookman Old Style" pitchFamily="18" charset="0"/>
              </a:rPr>
              <a:t>. </a:t>
            </a:r>
          </a:p>
          <a:p>
            <a:pPr marL="400050" indent="-400050" fontAlgn="base">
              <a:buFont typeface="+mj-lt"/>
              <a:buAutoNum type="romanLcPeriod"/>
            </a:pPr>
            <a:r>
              <a:rPr lang="en-US" sz="1600" dirty="0" err="1" smtClean="0">
                <a:solidFill>
                  <a:srgbClr val="002060"/>
                </a:solidFill>
                <a:latin typeface="Bookman Old Style" pitchFamily="18" charset="0"/>
              </a:rPr>
              <a:t>Osculum</a:t>
            </a:r>
            <a:r>
              <a:rPr lang="en-US" sz="1600" dirty="0" smtClean="0">
                <a:solidFill>
                  <a:srgbClr val="002060"/>
                </a:solidFill>
                <a:latin typeface="Bookman Old Style" pitchFamily="18" charset="0"/>
              </a:rPr>
              <a:t> is wide and </a:t>
            </a:r>
            <a:r>
              <a:rPr lang="en-US" sz="1600" dirty="0" err="1" smtClean="0">
                <a:solidFill>
                  <a:srgbClr val="002060"/>
                </a:solidFill>
                <a:latin typeface="Bookman Old Style" pitchFamily="18" charset="0"/>
              </a:rPr>
              <a:t>spongocoel</a:t>
            </a:r>
            <a:r>
              <a:rPr lang="en-US" sz="1600" dirty="0" smtClean="0">
                <a:solidFill>
                  <a:srgbClr val="002060"/>
                </a:solidFill>
                <a:latin typeface="Bookman Old Style" pitchFamily="18" charset="0"/>
              </a:rPr>
              <a:t> opens to exterior by it.</a:t>
            </a:r>
          </a:p>
          <a:p>
            <a:pPr marL="400050" indent="-400050" fontAlgn="base">
              <a:buFont typeface="+mj-lt"/>
              <a:buAutoNum type="romanLcPeriod"/>
            </a:pPr>
            <a:r>
              <a:rPr lang="en-US" sz="1600" dirty="0" err="1" smtClean="0">
                <a:solidFill>
                  <a:srgbClr val="002060"/>
                </a:solidFill>
                <a:latin typeface="Bookman Old Style" pitchFamily="18" charset="0"/>
              </a:rPr>
              <a:t>Syconoid</a:t>
            </a:r>
            <a:r>
              <a:rPr lang="en-US" sz="1600" dirty="0" smtClean="0">
                <a:solidFill>
                  <a:srgbClr val="002060"/>
                </a:solidFill>
                <a:latin typeface="Bookman Old Style" pitchFamily="18" charset="0"/>
              </a:rPr>
              <a:t> or </a:t>
            </a:r>
            <a:r>
              <a:rPr lang="en-US" sz="1600" dirty="0" err="1" smtClean="0">
                <a:solidFill>
                  <a:srgbClr val="002060"/>
                </a:solidFill>
                <a:latin typeface="Bookman Old Style" pitchFamily="18" charset="0"/>
              </a:rPr>
              <a:t>leuconoid</a:t>
            </a:r>
            <a:r>
              <a:rPr lang="en-US" sz="1600" dirty="0" smtClean="0">
                <a:solidFill>
                  <a:srgbClr val="002060"/>
                </a:solidFill>
                <a:latin typeface="Bookman Old Style" pitchFamily="18" charset="0"/>
              </a:rPr>
              <a:t> type of canal system.</a:t>
            </a:r>
          </a:p>
          <a:p>
            <a:pPr marL="400050" indent="-400050" fontAlgn="base">
              <a:buFont typeface="+mj-lt"/>
              <a:buAutoNum type="romanLcPeriod"/>
            </a:pPr>
            <a:r>
              <a:rPr lang="en-US" sz="1600" dirty="0" smtClean="0">
                <a:solidFill>
                  <a:srgbClr val="002060"/>
                </a:solidFill>
                <a:latin typeface="Bookman Old Style" pitchFamily="18" charset="0"/>
              </a:rPr>
              <a:t>Commonly called “glass sponge”.</a:t>
            </a:r>
          </a:p>
          <a:p>
            <a:pPr marL="400050" indent="-400050" fontAlgn="base">
              <a:buFont typeface="+mj-lt"/>
              <a:buAutoNum type="romanLcPeriod"/>
            </a:pPr>
            <a:r>
              <a:rPr lang="en-US" sz="1600" dirty="0" smtClean="0">
                <a:solidFill>
                  <a:srgbClr val="002060"/>
                </a:solidFill>
                <a:latin typeface="Bookman Old Style" pitchFamily="18" charset="0"/>
              </a:rPr>
              <a:t>E.g. </a:t>
            </a:r>
            <a:r>
              <a:rPr lang="en-US" sz="1600" dirty="0" err="1" smtClean="0">
                <a:solidFill>
                  <a:srgbClr val="002060"/>
                </a:solidFill>
                <a:latin typeface="Bookman Old Style" pitchFamily="18" charset="0"/>
              </a:rPr>
              <a:t>Hyalonema</a:t>
            </a:r>
            <a:r>
              <a:rPr lang="en-US" sz="1600" dirty="0" smtClean="0">
                <a:solidFill>
                  <a:srgbClr val="002060"/>
                </a:solidFill>
                <a:latin typeface="Bookman Old Style" pitchFamily="18" charset="0"/>
              </a:rPr>
              <a:t>, </a:t>
            </a:r>
            <a:r>
              <a:rPr lang="en-US" sz="1600" dirty="0" err="1" smtClean="0">
                <a:solidFill>
                  <a:srgbClr val="002060"/>
                </a:solidFill>
                <a:latin typeface="Bookman Old Style" pitchFamily="18" charset="0"/>
              </a:rPr>
              <a:t>Euplectella</a:t>
            </a:r>
            <a:endParaRPr lang="en-US" sz="1600" dirty="0" smtClean="0">
              <a:solidFill>
                <a:srgbClr val="002060"/>
              </a:solidFill>
              <a:latin typeface="Bookman Old Style" pitchFamily="18" charset="0"/>
            </a:endParaRPr>
          </a:p>
          <a:p>
            <a:pPr marL="400050" indent="-400050" fontAlgn="base">
              <a:buFont typeface="+mj-lt"/>
              <a:buAutoNum type="romanLcPeriod"/>
            </a:pPr>
            <a:endParaRPr lang="en-US" sz="1600" dirty="0" smtClean="0">
              <a:solidFill>
                <a:srgbClr val="002060"/>
              </a:solidFill>
              <a:latin typeface="Bookman Old Style" pitchFamily="18" charset="0"/>
            </a:endParaRPr>
          </a:p>
          <a:p>
            <a:pPr fontAlgn="base"/>
            <a:r>
              <a:rPr lang="en-US" sz="1600" b="1" dirty="0" smtClean="0">
                <a:solidFill>
                  <a:srgbClr val="C00000"/>
                </a:solidFill>
                <a:latin typeface="Bookman Old Style" pitchFamily="18" charset="0"/>
              </a:rPr>
              <a:t>3. Class: </a:t>
            </a:r>
            <a:r>
              <a:rPr lang="en-US" sz="1600" b="1" dirty="0" err="1" smtClean="0">
                <a:solidFill>
                  <a:srgbClr val="C00000"/>
                </a:solidFill>
                <a:latin typeface="Bookman Old Style" pitchFamily="18" charset="0"/>
              </a:rPr>
              <a:t>Demospongiae</a:t>
            </a:r>
            <a:endParaRPr lang="en-US" sz="1600" b="1" dirty="0" smtClean="0">
              <a:solidFill>
                <a:srgbClr val="C00000"/>
              </a:solidFill>
              <a:latin typeface="Bookman Old Style" pitchFamily="18" charset="0"/>
            </a:endParaRPr>
          </a:p>
          <a:p>
            <a:pPr marL="400050" indent="-400050" fontAlgn="base">
              <a:buFont typeface="+mj-lt"/>
              <a:buAutoNum type="romanLcPeriod"/>
            </a:pPr>
            <a:r>
              <a:rPr lang="en-US" sz="1600" dirty="0" smtClean="0">
                <a:solidFill>
                  <a:srgbClr val="002060"/>
                </a:solidFill>
                <a:latin typeface="Bookman Old Style" pitchFamily="18" charset="0"/>
              </a:rPr>
              <a:t>They are mostly marine but few are freshwater also. There are some freshwater sponges which belong to this class.</a:t>
            </a:r>
          </a:p>
          <a:p>
            <a:pPr marL="400050" indent="-400050" fontAlgn="base">
              <a:buFont typeface="+mj-lt"/>
              <a:buAutoNum type="romanLcPeriod"/>
            </a:pPr>
            <a:r>
              <a:rPr lang="en-US" sz="1600" dirty="0" smtClean="0">
                <a:solidFill>
                  <a:srgbClr val="002060"/>
                </a:solidFill>
                <a:latin typeface="Bookman Old Style" pitchFamily="18" charset="0"/>
              </a:rPr>
              <a:t>They are known for the brilliant color pattern on them.</a:t>
            </a:r>
          </a:p>
          <a:p>
            <a:pPr marL="400050" indent="-400050" fontAlgn="base">
              <a:buFont typeface="+mj-lt"/>
              <a:buAutoNum type="romanLcPeriod"/>
            </a:pPr>
            <a:r>
              <a:rPr lang="en-US" sz="1600" dirty="0" smtClean="0">
                <a:solidFill>
                  <a:srgbClr val="002060"/>
                </a:solidFill>
                <a:latin typeface="Bookman Old Style" pitchFamily="18" charset="0"/>
              </a:rPr>
              <a:t>Endoskeleton is </a:t>
            </a:r>
            <a:r>
              <a:rPr lang="en-US" sz="1600" dirty="0" err="1" smtClean="0">
                <a:solidFill>
                  <a:srgbClr val="002060"/>
                </a:solidFill>
                <a:latin typeface="Bookman Old Style" pitchFamily="18" charset="0"/>
              </a:rPr>
              <a:t>silicious</a:t>
            </a:r>
            <a:r>
              <a:rPr lang="en-US" sz="1600" dirty="0" smtClean="0">
                <a:solidFill>
                  <a:srgbClr val="002060"/>
                </a:solidFill>
                <a:latin typeface="Bookman Old Style" pitchFamily="18" charset="0"/>
              </a:rPr>
              <a:t> or in many cases it is absent.</a:t>
            </a:r>
          </a:p>
          <a:p>
            <a:pPr marL="400050" indent="-400050" fontAlgn="base">
              <a:buFont typeface="+mj-lt"/>
              <a:buAutoNum type="romanLcPeriod"/>
            </a:pPr>
            <a:r>
              <a:rPr lang="en-US" sz="1600" dirty="0" smtClean="0">
                <a:solidFill>
                  <a:srgbClr val="002060"/>
                </a:solidFill>
                <a:latin typeface="Bookman Old Style" pitchFamily="18" charset="0"/>
              </a:rPr>
              <a:t>Canal system of </a:t>
            </a:r>
            <a:r>
              <a:rPr lang="en-US" sz="1600" dirty="0" err="1" smtClean="0">
                <a:solidFill>
                  <a:srgbClr val="002060"/>
                </a:solidFill>
                <a:latin typeface="Bookman Old Style" pitchFamily="18" charset="0"/>
              </a:rPr>
              <a:t>leuconoid</a:t>
            </a:r>
            <a:r>
              <a:rPr lang="en-US" sz="1600" dirty="0" smtClean="0">
                <a:solidFill>
                  <a:srgbClr val="002060"/>
                </a:solidFill>
                <a:latin typeface="Bookman Old Style" pitchFamily="18" charset="0"/>
              </a:rPr>
              <a:t> type only. </a:t>
            </a:r>
          </a:p>
          <a:p>
            <a:pPr marL="400050" indent="-400050" fontAlgn="base">
              <a:buFont typeface="+mj-lt"/>
              <a:buAutoNum type="romanLcPeriod"/>
            </a:pPr>
            <a:r>
              <a:rPr lang="en-US" sz="1600" dirty="0" smtClean="0">
                <a:solidFill>
                  <a:srgbClr val="002060"/>
                </a:solidFill>
                <a:latin typeface="Bookman Old Style" pitchFamily="18" charset="0"/>
              </a:rPr>
              <a:t>Contractile vacuoles are present in freshwater sponges.</a:t>
            </a:r>
          </a:p>
          <a:p>
            <a:pPr marL="400050" indent="-400050" fontAlgn="base">
              <a:buFont typeface="+mj-lt"/>
              <a:buAutoNum type="romanLcPeriod"/>
            </a:pPr>
            <a:r>
              <a:rPr lang="en-US" sz="1600" dirty="0" smtClean="0">
                <a:solidFill>
                  <a:srgbClr val="002060"/>
                </a:solidFill>
                <a:latin typeface="Bookman Old Style" pitchFamily="18" charset="0"/>
              </a:rPr>
              <a:t>E.g. </a:t>
            </a:r>
            <a:r>
              <a:rPr lang="en-US" sz="1600" dirty="0" err="1" smtClean="0">
                <a:solidFill>
                  <a:srgbClr val="002060"/>
                </a:solidFill>
                <a:latin typeface="Bookman Old Style" pitchFamily="18" charset="0"/>
              </a:rPr>
              <a:t>Spongilla</a:t>
            </a:r>
            <a:r>
              <a:rPr lang="en-US" sz="1600" dirty="0" smtClean="0">
                <a:solidFill>
                  <a:srgbClr val="002060"/>
                </a:solidFill>
                <a:latin typeface="Bookman Old Style" pitchFamily="18" charset="0"/>
              </a:rPr>
              <a:t>, </a:t>
            </a:r>
            <a:r>
              <a:rPr lang="en-US" sz="1600" dirty="0" err="1" smtClean="0">
                <a:solidFill>
                  <a:srgbClr val="002060"/>
                </a:solidFill>
                <a:latin typeface="Bookman Old Style" pitchFamily="18" charset="0"/>
              </a:rPr>
              <a:t>Chalina</a:t>
            </a:r>
            <a:endParaRPr lang="en-US" sz="1600" dirty="0" smtClean="0">
              <a:solidFill>
                <a:srgbClr val="002060"/>
              </a:solidFill>
              <a:latin typeface="Bookman Old Style" pitchFamily="18" charset="0"/>
            </a:endParaRPr>
          </a:p>
          <a:p>
            <a:pPr marL="400050" indent="-400050" fontAlgn="base">
              <a:buFont typeface="+mj-lt"/>
              <a:buAutoNum type="romanLcPeriod"/>
            </a:pPr>
            <a:endParaRPr lang="en-US" sz="1600" dirty="0" smtClean="0">
              <a:solidFill>
                <a:srgbClr val="002060"/>
              </a:solidFill>
              <a:latin typeface="Bookman Old Style" pitchFamily="18" charset="0"/>
            </a:endParaRPr>
          </a:p>
          <a:p>
            <a:pPr fontAlgn="base"/>
            <a:endParaRPr lang="en-US" sz="1600" b="1" dirty="0">
              <a:solidFill>
                <a:srgbClr val="C00000"/>
              </a:solidFill>
              <a:latin typeface="Bookman Old Style" pitchFamily="18" charset="0"/>
            </a:endParaRPr>
          </a:p>
        </p:txBody>
      </p:sp>
      <p:sp>
        <p:nvSpPr>
          <p:cNvPr id="7" name="Rectangle 6"/>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Porifera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002060"/>
                </a:solidFill>
                <a:latin typeface="Bookman Old Style" pitchFamily="18" charset="0"/>
              </a:rPr>
              <a:t> These animals are more evolved than the </a:t>
            </a:r>
            <a:r>
              <a:rPr lang="en-US" sz="1600" b="1" dirty="0" err="1" smtClean="0">
                <a:solidFill>
                  <a:srgbClr val="002060"/>
                </a:solidFill>
                <a:latin typeface="Bookman Old Style" pitchFamily="18" charset="0"/>
              </a:rPr>
              <a:t>portiferan</a:t>
            </a:r>
            <a:r>
              <a:rPr lang="en-US" sz="1600" b="1" dirty="0" smtClean="0">
                <a:solidFill>
                  <a:srgbClr val="002060"/>
                </a:solidFill>
                <a:latin typeface="Bookman Old Style" pitchFamily="18" charset="0"/>
              </a:rPr>
              <a:t> animals.</a:t>
            </a:r>
          </a:p>
          <a:p>
            <a:pPr algn="just">
              <a:buFont typeface="Arial" pitchFamily="34" charset="0"/>
              <a:buChar char="•"/>
            </a:pPr>
            <a:r>
              <a:rPr lang="en-US" sz="1600" b="1" dirty="0" smtClean="0">
                <a:solidFill>
                  <a:srgbClr val="002060"/>
                </a:solidFill>
                <a:latin typeface="Bookman Old Style" pitchFamily="18" charset="0"/>
              </a:rPr>
              <a:t> They show tissue grade organization and all four types of tissues are present in these animals.</a:t>
            </a:r>
          </a:p>
          <a:p>
            <a:pPr algn="just">
              <a:buFont typeface="Arial" pitchFamily="34" charset="0"/>
              <a:buChar char="•"/>
            </a:pPr>
            <a:r>
              <a:rPr lang="en-US" sz="1600" b="1" dirty="0" smtClean="0">
                <a:solidFill>
                  <a:srgbClr val="002060"/>
                </a:solidFill>
                <a:latin typeface="Bookman Old Style" pitchFamily="18" charset="0"/>
              </a:rPr>
              <a:t> Animals belonging to this phylum are having radial symmetry in most of cases.</a:t>
            </a:r>
          </a:p>
          <a:p>
            <a:pPr algn="just">
              <a:buFont typeface="Arial" pitchFamily="34" charset="0"/>
              <a:buChar char="•"/>
            </a:pPr>
            <a:r>
              <a:rPr lang="en-US" sz="1600" b="1" dirty="0" smtClean="0">
                <a:solidFill>
                  <a:srgbClr val="002060"/>
                </a:solidFill>
                <a:latin typeface="Bookman Old Style" pitchFamily="18" charset="0"/>
              </a:rPr>
              <a:t> These animals show polymorphism and can exist in many forms.</a:t>
            </a:r>
          </a:p>
          <a:p>
            <a:pPr algn="just">
              <a:buFont typeface="Arial" pitchFamily="34" charset="0"/>
              <a:buChar char="•"/>
            </a:pPr>
            <a:r>
              <a:rPr lang="en-US" sz="1600" b="1" dirty="0" smtClean="0">
                <a:solidFill>
                  <a:srgbClr val="002060"/>
                </a:solidFill>
                <a:latin typeface="Bookman Old Style" pitchFamily="18" charset="0"/>
              </a:rPr>
              <a:t> The body of these animals show two forms i.e. polyp and medusa. </a:t>
            </a:r>
          </a:p>
          <a:p>
            <a:pPr algn="just">
              <a:buFont typeface="Arial" pitchFamily="34" charset="0"/>
              <a:buChar char="•"/>
            </a:pPr>
            <a:r>
              <a:rPr lang="en-US" sz="1600" b="1" dirty="0" smtClean="0">
                <a:solidFill>
                  <a:srgbClr val="002060"/>
                </a:solidFill>
                <a:latin typeface="Bookman Old Style" pitchFamily="18" charset="0"/>
              </a:rPr>
              <a:t> The polyps are cylindrical and sedentary they are found in the colonies or they are solitary also. </a:t>
            </a:r>
          </a:p>
          <a:p>
            <a:pPr algn="just">
              <a:buFont typeface="Arial" pitchFamily="34" charset="0"/>
              <a:buChar char="•"/>
            </a:pPr>
            <a:r>
              <a:rPr lang="en-US" sz="1600" b="1" dirty="0" smtClean="0">
                <a:solidFill>
                  <a:srgbClr val="002060"/>
                </a:solidFill>
                <a:latin typeface="Bookman Old Style" pitchFamily="18" charset="0"/>
              </a:rPr>
              <a:t> While the medusa are umbrella shaped, they are free swimming but these are compulsorily solitary. </a:t>
            </a:r>
          </a:p>
          <a:p>
            <a:pPr algn="just">
              <a:buFont typeface="Arial" pitchFamily="34" charset="0"/>
              <a:buChar char="•"/>
            </a:pPr>
            <a:r>
              <a:rPr lang="en-US" sz="1600" b="1" dirty="0" smtClean="0">
                <a:solidFill>
                  <a:srgbClr val="002060"/>
                </a:solidFill>
                <a:latin typeface="Bookman Old Style" pitchFamily="18" charset="0"/>
              </a:rPr>
              <a:t> These two forms show alternation in generation. </a:t>
            </a:r>
          </a:p>
          <a:p>
            <a:pPr algn="just">
              <a:buFont typeface="Arial" pitchFamily="34" charset="0"/>
              <a:buChar char="•"/>
            </a:pPr>
            <a:r>
              <a:rPr lang="en-US" sz="1600" b="1" dirty="0" smtClean="0">
                <a:solidFill>
                  <a:srgbClr val="002060"/>
                </a:solidFill>
                <a:latin typeface="Bookman Old Style" pitchFamily="18" charset="0"/>
              </a:rPr>
              <a:t> The oral end of the most animals shows presence of tentacles. </a:t>
            </a:r>
          </a:p>
          <a:p>
            <a:pPr algn="just">
              <a:buFont typeface="Arial" pitchFamily="34" charset="0"/>
              <a:buChar char="•"/>
            </a:pPr>
            <a:r>
              <a:rPr lang="en-US" sz="1600" b="1" dirty="0" smtClean="0">
                <a:solidFill>
                  <a:srgbClr val="002060"/>
                </a:solidFill>
                <a:latin typeface="Bookman Old Style" pitchFamily="18" charset="0"/>
              </a:rPr>
              <a:t> Tentacles possess cell named as </a:t>
            </a:r>
            <a:r>
              <a:rPr lang="en-US" sz="1600" b="1" dirty="0" err="1" smtClean="0">
                <a:solidFill>
                  <a:srgbClr val="002060"/>
                </a:solidFill>
                <a:latin typeface="Bookman Old Style" pitchFamily="18" charset="0"/>
              </a:rPr>
              <a:t>cnidoblast</a:t>
            </a:r>
            <a:r>
              <a:rPr lang="en-US" sz="1600" b="1" dirty="0" smtClean="0">
                <a:solidFill>
                  <a:srgbClr val="002060"/>
                </a:solidFill>
                <a:latin typeface="Bookman Old Style" pitchFamily="18" charset="0"/>
              </a:rPr>
              <a:t> hence the name.</a:t>
            </a:r>
          </a:p>
          <a:p>
            <a:pPr algn="just">
              <a:buFont typeface="Arial" pitchFamily="34" charset="0"/>
              <a:buChar char="•"/>
            </a:pPr>
            <a:r>
              <a:rPr lang="en-US" sz="1600" b="1" dirty="0" smtClean="0">
                <a:solidFill>
                  <a:srgbClr val="002060"/>
                </a:solidFill>
                <a:latin typeface="Bookman Old Style" pitchFamily="18" charset="0"/>
              </a:rPr>
              <a:t> In these animals cavity is present, this cavity is of digestive system hence it is also called as </a:t>
            </a:r>
            <a:r>
              <a:rPr lang="en-US" sz="1600" b="1" dirty="0" err="1" smtClean="0">
                <a:solidFill>
                  <a:srgbClr val="002060"/>
                </a:solidFill>
                <a:latin typeface="Bookman Old Style" pitchFamily="18" charset="0"/>
              </a:rPr>
              <a:t>coelenteron</a:t>
            </a:r>
            <a:r>
              <a:rPr lang="en-US" sz="1600" b="1" dirty="0" smtClean="0">
                <a:solidFill>
                  <a:srgbClr val="002060"/>
                </a:solidFill>
                <a:latin typeface="Bookman Old Style" pitchFamily="18" charset="0"/>
              </a:rPr>
              <a:t>. Hence another name of this phylum is </a:t>
            </a:r>
            <a:r>
              <a:rPr lang="en-US" sz="1600" b="1" dirty="0" err="1" smtClean="0">
                <a:solidFill>
                  <a:srgbClr val="002060"/>
                </a:solidFill>
                <a:latin typeface="Bookman Old Style" pitchFamily="18" charset="0"/>
              </a:rPr>
              <a:t>Coelenterata</a:t>
            </a:r>
            <a:r>
              <a:rPr lang="en-US" sz="1600" b="1" dirty="0" smtClean="0">
                <a:solidFill>
                  <a:srgbClr val="002060"/>
                </a:solidFill>
                <a:latin typeface="Bookman Old Style" pitchFamily="18" charset="0"/>
              </a:rPr>
              <a:t>. </a:t>
            </a:r>
          </a:p>
          <a:p>
            <a:pPr algn="just">
              <a:buFont typeface="Arial" pitchFamily="34" charset="0"/>
              <a:buChar char="•"/>
            </a:pPr>
            <a:r>
              <a:rPr lang="en-US" sz="1600" b="1" dirty="0" smtClean="0">
                <a:solidFill>
                  <a:srgbClr val="002060"/>
                </a:solidFill>
                <a:latin typeface="Bookman Old Style" pitchFamily="18" charset="0"/>
              </a:rPr>
              <a:t> Reproduction is of both types, i.e. asexual and sexual. Asexual reproduction is by budding. </a:t>
            </a:r>
            <a:endParaRPr lang="en-US" sz="1600" b="1" dirty="0">
              <a:solidFill>
                <a:srgbClr val="C00000"/>
              </a:solidFill>
              <a:latin typeface="Bookman Old Style" pitchFamily="18" charset="0"/>
            </a:endParaRPr>
          </a:p>
        </p:txBody>
      </p:sp>
      <p:sp>
        <p:nvSpPr>
          <p:cNvPr id="3" name="Rectangle 2"/>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Cnidaria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10"/>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002060"/>
                </a:solidFill>
                <a:latin typeface="Bookman Old Style" pitchFamily="18" charset="0"/>
              </a:rPr>
              <a:t> Class </a:t>
            </a:r>
            <a:r>
              <a:rPr lang="en-US" sz="1600" b="1" dirty="0" err="1" smtClean="0">
                <a:solidFill>
                  <a:srgbClr val="002060"/>
                </a:solidFill>
                <a:latin typeface="Bookman Old Style" pitchFamily="18" charset="0"/>
              </a:rPr>
              <a:t>Cnidaria</a:t>
            </a:r>
            <a:r>
              <a:rPr lang="en-US" sz="1600" b="1" dirty="0" smtClean="0">
                <a:solidFill>
                  <a:srgbClr val="002060"/>
                </a:solidFill>
                <a:latin typeface="Bookman Old Style" pitchFamily="18" charset="0"/>
              </a:rPr>
              <a:t> is further classified into three classes as follow-</a:t>
            </a:r>
          </a:p>
          <a:p>
            <a:pPr algn="just">
              <a:buFont typeface="Arial" pitchFamily="34" charset="0"/>
              <a:buChar char="•"/>
            </a:pPr>
            <a:r>
              <a:rPr lang="en-US" sz="1600" b="1" dirty="0" smtClean="0">
                <a:solidFill>
                  <a:srgbClr val="002060"/>
                </a:solidFill>
                <a:latin typeface="Bookman Old Style" pitchFamily="18" charset="0"/>
              </a:rPr>
              <a:t> </a:t>
            </a:r>
            <a:r>
              <a:rPr lang="en-US" sz="1600" b="1" dirty="0" smtClean="0">
                <a:solidFill>
                  <a:srgbClr val="C00000"/>
                </a:solidFill>
                <a:latin typeface="Bookman Old Style" pitchFamily="18" charset="0"/>
              </a:rPr>
              <a:t>Class: Hydrozoa- </a:t>
            </a:r>
            <a:r>
              <a:rPr lang="en-US" sz="1600" b="1" dirty="0" smtClean="0">
                <a:solidFill>
                  <a:srgbClr val="002060"/>
                </a:solidFill>
                <a:latin typeface="Bookman Old Style" pitchFamily="18" charset="0"/>
              </a:rPr>
              <a:t>These animals are mostly colonial few are solitary. These animals are found attached to the substratum while few are free living. Most of them are marine while few are freshwater. Classical example of this group is Hydra.</a:t>
            </a:r>
          </a:p>
          <a:p>
            <a:pPr algn="just">
              <a:buFont typeface="Arial" pitchFamily="34" charset="0"/>
              <a:buChar char="•"/>
            </a:pPr>
            <a:r>
              <a:rPr lang="en-US" sz="1600" b="1" dirty="0" smtClean="0">
                <a:solidFill>
                  <a:srgbClr val="C00000"/>
                </a:solidFill>
                <a:latin typeface="Bookman Old Style" pitchFamily="18" charset="0"/>
              </a:rPr>
              <a:t> Hydra: </a:t>
            </a:r>
          </a:p>
          <a:p>
            <a:pPr lvl="1" algn="just">
              <a:buFont typeface="Arial" pitchFamily="34" charset="0"/>
              <a:buChar char="•"/>
            </a:pPr>
            <a:r>
              <a:rPr lang="en-US" sz="1600" b="1" dirty="0" smtClean="0">
                <a:solidFill>
                  <a:schemeClr val="tx2"/>
                </a:solidFill>
                <a:latin typeface="Bookman Old Style" pitchFamily="18" charset="0"/>
              </a:rPr>
              <a:t> It is one of the simplest </a:t>
            </a:r>
            <a:r>
              <a:rPr lang="en-US" sz="1600" b="1" dirty="0" err="1" smtClean="0">
                <a:solidFill>
                  <a:schemeClr val="tx2"/>
                </a:solidFill>
                <a:latin typeface="Bookman Old Style" pitchFamily="18" charset="0"/>
              </a:rPr>
              <a:t>multicellular</a:t>
            </a:r>
            <a:r>
              <a:rPr lang="en-US" sz="1600" b="1" dirty="0" smtClean="0">
                <a:solidFill>
                  <a:schemeClr val="tx2"/>
                </a:solidFill>
                <a:latin typeface="Bookman Old Style" pitchFamily="18" charset="0"/>
              </a:rPr>
              <a:t> animal.</a:t>
            </a:r>
          </a:p>
          <a:p>
            <a:pPr lvl="1" algn="just">
              <a:buFont typeface="Arial" pitchFamily="34" charset="0"/>
              <a:buChar char="•"/>
            </a:pPr>
            <a:r>
              <a:rPr lang="en-US" sz="1600" b="1" dirty="0" smtClean="0">
                <a:solidFill>
                  <a:schemeClr val="tx2"/>
                </a:solidFill>
                <a:latin typeface="Bookman Old Style" pitchFamily="18" charset="0"/>
              </a:rPr>
              <a:t> It is freshwater animal found all over in the lakes, ponds, streams etc. </a:t>
            </a:r>
          </a:p>
          <a:p>
            <a:pPr lvl="1" algn="just">
              <a:buFont typeface="Arial" pitchFamily="34" charset="0"/>
              <a:buChar char="•"/>
            </a:pPr>
            <a:r>
              <a:rPr lang="en-US" sz="1600" b="1" dirty="0" smtClean="0">
                <a:solidFill>
                  <a:schemeClr val="tx2"/>
                </a:solidFill>
                <a:latin typeface="Bookman Old Style" pitchFamily="18" charset="0"/>
              </a:rPr>
              <a:t> It is shows radial symmetry.</a:t>
            </a:r>
          </a:p>
          <a:p>
            <a:pPr lvl="1" algn="just">
              <a:buFont typeface="Arial" pitchFamily="34" charset="0"/>
              <a:buChar char="•"/>
            </a:pPr>
            <a:r>
              <a:rPr lang="en-US" sz="1600" b="1" dirty="0" smtClean="0">
                <a:solidFill>
                  <a:schemeClr val="tx2"/>
                </a:solidFill>
                <a:latin typeface="Bookman Old Style" pitchFamily="18" charset="0"/>
              </a:rPr>
              <a:t> Body is elongated and cylindrical. </a:t>
            </a:r>
          </a:p>
          <a:p>
            <a:pPr lvl="1" algn="just">
              <a:buFont typeface="Arial" pitchFamily="34" charset="0"/>
              <a:buChar char="•"/>
            </a:pPr>
            <a:r>
              <a:rPr lang="en-US" sz="1600" b="1" dirty="0" smtClean="0">
                <a:solidFill>
                  <a:schemeClr val="tx2"/>
                </a:solidFill>
                <a:latin typeface="Bookman Old Style" pitchFamily="18" charset="0"/>
              </a:rPr>
              <a:t> It is attached to the substratum. </a:t>
            </a:r>
          </a:p>
          <a:p>
            <a:pPr lvl="1" algn="just">
              <a:buFont typeface="Arial" pitchFamily="34" charset="0"/>
              <a:buChar char="•"/>
            </a:pPr>
            <a:r>
              <a:rPr lang="en-US" sz="1600" b="1" dirty="0" smtClean="0">
                <a:solidFill>
                  <a:schemeClr val="tx2"/>
                </a:solidFill>
                <a:latin typeface="Bookman Old Style" pitchFamily="18" charset="0"/>
              </a:rPr>
              <a:t> The free end of this animal bears mouth and tentacles while the attached end is basal disc. </a:t>
            </a:r>
          </a:p>
          <a:p>
            <a:pPr lvl="1" algn="just">
              <a:buFont typeface="Arial" pitchFamily="34" charset="0"/>
              <a:buChar char="•"/>
            </a:pPr>
            <a:r>
              <a:rPr lang="en-US" sz="1600" b="1" dirty="0" smtClean="0">
                <a:solidFill>
                  <a:schemeClr val="tx2"/>
                </a:solidFill>
                <a:latin typeface="Bookman Old Style" pitchFamily="18" charset="0"/>
              </a:rPr>
              <a:t> Basal disc possesses gland cells which secrete sticky substance for adhesion with the substratum. </a:t>
            </a:r>
          </a:p>
          <a:p>
            <a:pPr lvl="1" algn="just">
              <a:buFont typeface="Arial" pitchFamily="34" charset="0"/>
              <a:buChar char="•"/>
            </a:pPr>
            <a:r>
              <a:rPr lang="en-US" sz="1600" b="1" dirty="0" smtClean="0">
                <a:solidFill>
                  <a:schemeClr val="tx2"/>
                </a:solidFill>
                <a:latin typeface="Bookman Old Style" pitchFamily="18" charset="0"/>
              </a:rPr>
              <a:t> At the free end and around the mouth there are long thread like structures known as tentacles. These tentacles are used for the purpose of food collection and locomotion. </a:t>
            </a:r>
          </a:p>
        </p:txBody>
      </p:sp>
      <p:sp>
        <p:nvSpPr>
          <p:cNvPr id="3" name="Rectangle 2"/>
          <p:cNvSpPr/>
          <p:nvPr/>
        </p:nvSpPr>
        <p:spPr>
          <a:xfrm>
            <a:off x="214282" y="53561"/>
            <a:ext cx="8715436" cy="321471"/>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smtClean="0">
                <a:solidFill>
                  <a:schemeClr val="bg1"/>
                </a:solidFill>
                <a:latin typeface="Bookman Old Style" pitchFamily="18" charset="0"/>
              </a:rPr>
              <a:t>Phylum </a:t>
            </a:r>
            <a:r>
              <a:rPr lang="en-US" sz="2000" b="1" dirty="0" err="1" smtClean="0">
                <a:solidFill>
                  <a:schemeClr val="bg1"/>
                </a:solidFill>
                <a:latin typeface="Bookman Old Style" pitchFamily="18" charset="0"/>
              </a:rPr>
              <a:t>Cnidaria</a:t>
            </a:r>
            <a:endParaRPr lang="en-US" sz="2000" b="1" dirty="0" smtClean="0">
              <a:solidFill>
                <a:schemeClr val="bg1"/>
              </a:solidFill>
              <a:latin typeface="Bookman Old Style" pitchFamily="18" charset="0"/>
            </a:endParaRPr>
          </a:p>
          <a:p>
            <a:pPr algn="ctr"/>
            <a:endParaRPr lang="en-US" sz="2000" b="1" dirty="0" smtClean="0">
              <a:solidFill>
                <a:schemeClr val="bg1"/>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8"/>
            <a:ext cx="8715436" cy="46077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chemeClr val="tx2"/>
                </a:solidFill>
                <a:latin typeface="Bookman Old Style" pitchFamily="18" charset="0"/>
              </a:rPr>
              <a:t>At the free end and around the mouth there are long thread like structures known as tentacles. These tentacles are used for the purpose of food collection and locomotion. </a:t>
            </a:r>
          </a:p>
          <a:p>
            <a:pPr algn="just">
              <a:buFont typeface="Arial" pitchFamily="34" charset="0"/>
              <a:buChar char="•"/>
            </a:pPr>
            <a:r>
              <a:rPr lang="en-US" sz="1600" b="1" dirty="0" smtClean="0">
                <a:solidFill>
                  <a:schemeClr val="tx2"/>
                </a:solidFill>
                <a:latin typeface="Bookman Old Style" pitchFamily="18" charset="0"/>
              </a:rPr>
              <a:t> Body of Hydra bears muscle fibers with the help of which movements like floating, climbing, somersaulting, gliding etc are possible in it. </a:t>
            </a:r>
          </a:p>
          <a:p>
            <a:pPr algn="just">
              <a:buFont typeface="Arial" pitchFamily="34" charset="0"/>
              <a:buChar char="•"/>
            </a:pPr>
            <a:r>
              <a:rPr lang="en-US" sz="1600" b="1" dirty="0" smtClean="0">
                <a:solidFill>
                  <a:schemeClr val="tx2"/>
                </a:solidFill>
                <a:latin typeface="Bookman Old Style" pitchFamily="18" charset="0"/>
              </a:rPr>
              <a:t> Gaseous exchange and removal of nitrogenous waste material occurs by simple diffusion hence there are no blood vessels, excretory system or respiratory system. </a:t>
            </a:r>
          </a:p>
          <a:p>
            <a:pPr algn="just">
              <a:buFont typeface="Arial" pitchFamily="34" charset="0"/>
              <a:buChar char="•"/>
            </a:pPr>
            <a:r>
              <a:rPr lang="en-US" sz="1600" b="1" dirty="0" smtClean="0">
                <a:solidFill>
                  <a:schemeClr val="tx2"/>
                </a:solidFill>
                <a:latin typeface="Bookman Old Style" pitchFamily="18" charset="0"/>
              </a:rPr>
              <a:t> The mode of reproduction in Hydra is by asexual as well as sexual method. Asexual reproduction in Hydra occurs by budding. While sexual reproduction occurs by fusion of gametes. </a:t>
            </a:r>
          </a:p>
          <a:p>
            <a:pPr algn="just">
              <a:buFont typeface="Arial" pitchFamily="34" charset="0"/>
              <a:buChar char="•"/>
            </a:pPr>
            <a:r>
              <a:rPr lang="en-US" sz="1600" b="1" dirty="0" smtClean="0">
                <a:solidFill>
                  <a:schemeClr val="tx2"/>
                </a:solidFill>
                <a:latin typeface="Bookman Old Style" pitchFamily="18" charset="0"/>
              </a:rPr>
              <a:t> Hydra shows great power of regeneration.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8"/>
            <a:ext cx="8715436" cy="489350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buFont typeface="Arial" pitchFamily="34" charset="0"/>
              <a:buChar char="•"/>
            </a:pPr>
            <a:r>
              <a:rPr lang="en-US" sz="1600" b="1" dirty="0" smtClean="0">
                <a:solidFill>
                  <a:srgbClr val="C00000"/>
                </a:solidFill>
                <a:latin typeface="Bookman Old Style" pitchFamily="18" charset="0"/>
              </a:rPr>
              <a:t>Class: </a:t>
            </a:r>
            <a:r>
              <a:rPr lang="en-US" sz="1600" b="1" dirty="0" err="1" smtClean="0">
                <a:solidFill>
                  <a:srgbClr val="C00000"/>
                </a:solidFill>
                <a:latin typeface="Bookman Old Style" pitchFamily="18" charset="0"/>
              </a:rPr>
              <a:t>Scyphozoa</a:t>
            </a:r>
            <a:r>
              <a:rPr lang="en-US" sz="1600" b="1" dirty="0" smtClean="0">
                <a:solidFill>
                  <a:srgbClr val="C00000"/>
                </a:solidFill>
                <a:latin typeface="Bookman Old Style" pitchFamily="18" charset="0"/>
              </a:rPr>
              <a:t>- </a:t>
            </a:r>
            <a:r>
              <a:rPr lang="en-US" sz="1600" b="1" dirty="0" smtClean="0">
                <a:solidFill>
                  <a:srgbClr val="002060"/>
                </a:solidFill>
                <a:latin typeface="Bookman Old Style" pitchFamily="18" charset="0"/>
              </a:rPr>
              <a:t>This class comprises jelly fishes. The animals belonging to this class are marine, they are solitary and free living. Medusa stage is dominant while polyp stage is rudimentary or absent. </a:t>
            </a:r>
            <a:r>
              <a:rPr lang="en-US" sz="1600" b="1" dirty="0" err="1" smtClean="0">
                <a:solidFill>
                  <a:srgbClr val="002060"/>
                </a:solidFill>
                <a:latin typeface="Bookman Old Style" pitchFamily="18" charset="0"/>
              </a:rPr>
              <a:t>Medusae</a:t>
            </a:r>
            <a:r>
              <a:rPr lang="en-US" sz="1600" b="1" dirty="0" smtClean="0">
                <a:solidFill>
                  <a:srgbClr val="002060"/>
                </a:solidFill>
                <a:latin typeface="Bookman Old Style" pitchFamily="18" charset="0"/>
              </a:rPr>
              <a:t> are large, conspicuous and free living.  </a:t>
            </a:r>
          </a:p>
          <a:p>
            <a:pPr algn="just">
              <a:buFont typeface="Arial" pitchFamily="34" charset="0"/>
              <a:buChar char="•"/>
            </a:pPr>
            <a:r>
              <a:rPr lang="en-US" sz="1600" b="1" dirty="0" smtClean="0">
                <a:solidFill>
                  <a:srgbClr val="C00000"/>
                </a:solidFill>
                <a:latin typeface="Bookman Old Style" pitchFamily="18" charset="0"/>
              </a:rPr>
              <a:t> Aurelia: </a:t>
            </a:r>
          </a:p>
          <a:p>
            <a:pPr lvl="1" algn="just">
              <a:buFont typeface="Arial" pitchFamily="34" charset="0"/>
              <a:buChar char="•"/>
            </a:pPr>
            <a:r>
              <a:rPr lang="en-US" sz="1600" b="1" dirty="0" smtClean="0">
                <a:solidFill>
                  <a:schemeClr val="tx2"/>
                </a:solidFill>
                <a:latin typeface="Bookman Old Style" pitchFamily="18" charset="0"/>
              </a:rPr>
              <a:t> It is the most common jelly fish which is found all over the world in marine habitat.</a:t>
            </a:r>
          </a:p>
          <a:p>
            <a:pPr lvl="1" algn="just">
              <a:buFont typeface="Arial" pitchFamily="34" charset="0"/>
              <a:buChar char="•"/>
            </a:pPr>
            <a:r>
              <a:rPr lang="en-US" sz="1600" b="1" dirty="0" smtClean="0">
                <a:solidFill>
                  <a:schemeClr val="tx2"/>
                </a:solidFill>
                <a:latin typeface="Bookman Old Style" pitchFamily="18" charset="0"/>
              </a:rPr>
              <a:t> Body of these animals is transparent hence they are not easily visible in water bodies. </a:t>
            </a:r>
          </a:p>
          <a:p>
            <a:pPr lvl="1" algn="just">
              <a:buFont typeface="Arial" pitchFamily="34" charset="0"/>
              <a:buChar char="•"/>
            </a:pPr>
            <a:r>
              <a:rPr lang="en-US" sz="1600" b="1" dirty="0" smtClean="0">
                <a:solidFill>
                  <a:schemeClr val="tx2"/>
                </a:solidFill>
                <a:latin typeface="Bookman Old Style" pitchFamily="18" charset="0"/>
              </a:rPr>
              <a:t> Medusa stage is the dominant stage. It is umbrella shaped and mostly large and wide. </a:t>
            </a:r>
          </a:p>
          <a:p>
            <a:pPr lvl="1" algn="just">
              <a:buFont typeface="Arial" pitchFamily="34" charset="0"/>
              <a:buChar char="•"/>
            </a:pPr>
            <a:r>
              <a:rPr lang="en-US" sz="1600" b="1" dirty="0" smtClean="0">
                <a:solidFill>
                  <a:schemeClr val="tx2"/>
                </a:solidFill>
                <a:latin typeface="Bookman Old Style" pitchFamily="18" charset="0"/>
              </a:rPr>
              <a:t> The umbrella shape of the medusa displays two surfaces, oral surface and </a:t>
            </a:r>
            <a:r>
              <a:rPr lang="en-US" sz="1600" b="1" dirty="0" err="1" smtClean="0">
                <a:solidFill>
                  <a:schemeClr val="tx2"/>
                </a:solidFill>
                <a:latin typeface="Bookman Old Style" pitchFamily="18" charset="0"/>
              </a:rPr>
              <a:t>aboral</a:t>
            </a:r>
            <a:r>
              <a:rPr lang="en-US" sz="1600" b="1" dirty="0" smtClean="0">
                <a:solidFill>
                  <a:schemeClr val="tx2"/>
                </a:solidFill>
                <a:latin typeface="Bookman Old Style" pitchFamily="18" charset="0"/>
              </a:rPr>
              <a:t> surface.</a:t>
            </a:r>
          </a:p>
          <a:p>
            <a:pPr lvl="1" algn="just">
              <a:buFont typeface="Arial" pitchFamily="34" charset="0"/>
              <a:buChar char="•"/>
            </a:pPr>
            <a:r>
              <a:rPr lang="en-US" sz="1600" b="1" dirty="0" smtClean="0">
                <a:solidFill>
                  <a:schemeClr val="tx2"/>
                </a:solidFill>
                <a:latin typeface="Bookman Old Style" pitchFamily="18" charset="0"/>
              </a:rPr>
              <a:t> Towards the oral surface there is a presence of long, elongated tentacles. </a:t>
            </a:r>
          </a:p>
          <a:p>
            <a:pPr lvl="1" algn="just">
              <a:buFont typeface="Arial" pitchFamily="34" charset="0"/>
              <a:buChar char="•"/>
            </a:pPr>
            <a:r>
              <a:rPr lang="en-US" sz="1600" b="1" dirty="0" smtClean="0">
                <a:solidFill>
                  <a:schemeClr val="tx2"/>
                </a:solidFill>
                <a:latin typeface="Bookman Old Style" pitchFamily="18" charset="0"/>
              </a:rPr>
              <a:t> In addition to the tentacles there are arm shaped structures towards the oral end called as oral arms. </a:t>
            </a:r>
          </a:p>
          <a:p>
            <a:pPr lvl="1" algn="just">
              <a:buFont typeface="Arial" pitchFamily="34" charset="0"/>
              <a:buChar char="•"/>
            </a:pPr>
            <a:r>
              <a:rPr lang="en-US" sz="1600" b="1" dirty="0" smtClean="0">
                <a:solidFill>
                  <a:schemeClr val="tx2"/>
                </a:solidFill>
                <a:latin typeface="Bookman Old Style" pitchFamily="18" charset="0"/>
              </a:rPr>
              <a:t> All jelly fish are carnivorous and feed upon the planktons. </a:t>
            </a:r>
          </a:p>
          <a:p>
            <a:pPr lvl="1" algn="just">
              <a:buFont typeface="Arial" pitchFamily="34" charset="0"/>
              <a:buChar char="•"/>
            </a:pPr>
            <a:r>
              <a:rPr lang="en-US" sz="1600" b="1" dirty="0" smtClean="0">
                <a:solidFill>
                  <a:schemeClr val="tx2"/>
                </a:solidFill>
                <a:latin typeface="Bookman Old Style" pitchFamily="18" charset="0"/>
              </a:rPr>
              <a:t> For the feeding purpose oral arms are used. The prey animal is captured and injected with the poisonous substances by the oral arms. </a:t>
            </a:r>
          </a:p>
          <a:p>
            <a:pPr lvl="1" algn="just">
              <a:buFont typeface="Arial" pitchFamily="34" charset="0"/>
              <a:buChar char="•"/>
            </a:pPr>
            <a:endParaRPr lang="en-US" sz="1600" b="1" dirty="0" smtClean="0">
              <a:solidFill>
                <a:schemeClr val="tx2"/>
              </a:solidFill>
              <a:latin typeface="Bookman Old Style" pitchFamily="18" charset="0"/>
            </a:endParaRPr>
          </a:p>
          <a:p>
            <a:pPr lvl="1" algn="just"/>
            <a:endParaRPr lang="en-US" sz="1600" b="1" dirty="0" smtClean="0">
              <a:solidFill>
                <a:schemeClr val="tx2"/>
              </a:solidFill>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1798</TotalTime>
  <Words>1609</Words>
  <Application>Microsoft Office PowerPoint</Application>
  <PresentationFormat>On-screen Show (16:9)</PresentationFormat>
  <Paragraphs>124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Bookman Old Style</vt:lpstr>
      <vt:lpstr>Calibri</vt:lpstr>
      <vt:lpstr>Office Theme</vt:lpstr>
      <vt:lpstr>Kingdom Animalia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dc:title>
  <dc:creator>hp</dc:creator>
  <cp:lastModifiedBy>ADMIN</cp:lastModifiedBy>
  <cp:revision>116</cp:revision>
  <dcterms:created xsi:type="dcterms:W3CDTF">2020-08-12T09:18:42Z</dcterms:created>
  <dcterms:modified xsi:type="dcterms:W3CDTF">2022-12-02T05:02:13Z</dcterms:modified>
</cp:coreProperties>
</file>